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0" r:id="rId5"/>
    <p:sldMasterId id="2147483703" r:id="rId6"/>
    <p:sldMasterId id="2147483721" r:id="rId7"/>
  </p:sldMasterIdLst>
  <p:notesMasterIdLst>
    <p:notesMasterId r:id="rId20"/>
  </p:notesMasterIdLst>
  <p:handoutMasterIdLst>
    <p:handoutMasterId r:id="rId21"/>
  </p:handoutMasterIdLst>
  <p:sldIdLst>
    <p:sldId id="436" r:id="rId8"/>
    <p:sldId id="470" r:id="rId9"/>
    <p:sldId id="468" r:id="rId10"/>
    <p:sldId id="471" r:id="rId11"/>
    <p:sldId id="432" r:id="rId12"/>
    <p:sldId id="469" r:id="rId13"/>
    <p:sldId id="459" r:id="rId14"/>
    <p:sldId id="467" r:id="rId15"/>
    <p:sldId id="462" r:id="rId16"/>
    <p:sldId id="463" r:id="rId17"/>
    <p:sldId id="465" r:id="rId18"/>
    <p:sldId id="457" r:id="rId19"/>
  </p:sldIdLst>
  <p:sldSz cx="9144000" cy="6858000" type="screen4x3"/>
  <p:notesSz cx="6797675" cy="9926638"/>
  <p:custShowLst>
    <p:custShow name="Pokaz niestandardowy 1" id="0">
      <p:sldLst/>
    </p:custShow>
  </p:custShowLst>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kcja domyślna" id="{2662EEC4-93D2-4FD1-9BFF-FA0BC0152789}">
          <p14:sldIdLst>
            <p14:sldId id="436"/>
            <p14:sldId id="470"/>
            <p14:sldId id="468"/>
            <p14:sldId id="471"/>
            <p14:sldId id="432"/>
            <p14:sldId id="469"/>
            <p14:sldId id="459"/>
            <p14:sldId id="467"/>
            <p14:sldId id="462"/>
            <p14:sldId id="463"/>
            <p14:sldId id="465"/>
            <p14:sldId id="4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z Paweł (TWD)" initials="TP(" lastIdx="3" clrIdx="0">
    <p:extLst>
      <p:ext uri="{19B8F6BF-5375-455C-9EA6-DF929625EA0E}">
        <p15:presenceInfo xmlns:p15="http://schemas.microsoft.com/office/powerpoint/2012/main" userId="S-1-5-21-1457275165-20426637-4170816958-180815" providerId="AD"/>
      </p:ext>
    </p:extLst>
  </p:cmAuthor>
  <p:cmAuthor id="2" name="Oszastowski Michał" initials="OM" lastIdx="7" clrIdx="1">
    <p:extLst>
      <p:ext uri="{19B8F6BF-5375-455C-9EA6-DF929625EA0E}">
        <p15:presenceInfo xmlns:p15="http://schemas.microsoft.com/office/powerpoint/2012/main" userId="S-1-5-21-1457275165-20426637-4170816958-1906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007A"/>
    <a:srgbClr val="FF33CC"/>
    <a:srgbClr val="CEEAB0"/>
    <a:srgbClr val="99FFCC"/>
    <a:srgbClr val="F9ABA5"/>
    <a:srgbClr val="BCE292"/>
    <a:srgbClr val="00B050"/>
    <a:srgbClr val="FFCC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323" autoAdjust="0"/>
  </p:normalViewPr>
  <p:slideViewPr>
    <p:cSldViewPr snapToGrid="0">
      <p:cViewPr varScale="1">
        <p:scale>
          <a:sx n="70" d="100"/>
          <a:sy n="70" d="100"/>
        </p:scale>
        <p:origin x="475"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27" d="100"/>
          <a:sy n="127" d="100"/>
        </p:scale>
        <p:origin x="49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AEBCBCB-F66D-4091-A8B5-9FD8375BD520}" type="datetimeFigureOut">
              <a:rPr lang="pl-PL" smtClean="0"/>
              <a:t>04.01.2023</a:t>
            </a:fld>
            <a:endParaRPr lang="pl-PL"/>
          </a:p>
        </p:txBody>
      </p:sp>
      <p:sp>
        <p:nvSpPr>
          <p:cNvPr id="4" name="Symbol zastępczy stop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46FD9D7-3074-49B7-8D26-3D37CE31DF74}" type="slidenum">
              <a:rPr lang="pl-PL" smtClean="0"/>
              <a:t>‹#›</a:t>
            </a:fld>
            <a:endParaRPr lang="pl-PL"/>
          </a:p>
        </p:txBody>
      </p:sp>
    </p:spTree>
    <p:extLst>
      <p:ext uri="{BB962C8B-B14F-4D97-AF65-F5344CB8AC3E}">
        <p14:creationId xmlns:p14="http://schemas.microsoft.com/office/powerpoint/2010/main" val="344349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058" cy="496167"/>
          </a:xfrm>
          <a:prstGeom prst="rect">
            <a:avLst/>
          </a:prstGeom>
        </p:spPr>
        <p:txBody>
          <a:bodyPr vert="horz" lIns="91418" tIns="45710" rIns="91418" bIns="45710" rtlCol="0"/>
          <a:lstStyle>
            <a:lvl1pPr algn="l" fontAlgn="auto">
              <a:spcBef>
                <a:spcPts val="0"/>
              </a:spcBef>
              <a:spcAft>
                <a:spcPts val="0"/>
              </a:spcAft>
              <a:defRPr sz="1200" dirty="0">
                <a:latin typeface="+mn-lt"/>
              </a:defRPr>
            </a:lvl1pPr>
          </a:lstStyle>
          <a:p>
            <a:pPr>
              <a:defRPr/>
            </a:pPr>
            <a:endParaRPr lang="pl-PL"/>
          </a:p>
        </p:txBody>
      </p:sp>
      <p:sp>
        <p:nvSpPr>
          <p:cNvPr id="3" name="Symbol zastępczy daty 2"/>
          <p:cNvSpPr>
            <a:spLocks noGrp="1"/>
          </p:cNvSpPr>
          <p:nvPr>
            <p:ph type="dt" idx="1"/>
          </p:nvPr>
        </p:nvSpPr>
        <p:spPr>
          <a:xfrm>
            <a:off x="3850530" y="0"/>
            <a:ext cx="2946058" cy="496167"/>
          </a:xfrm>
          <a:prstGeom prst="rect">
            <a:avLst/>
          </a:prstGeom>
        </p:spPr>
        <p:txBody>
          <a:bodyPr vert="horz" lIns="91418" tIns="45710" rIns="91418" bIns="45710" rtlCol="0"/>
          <a:lstStyle>
            <a:lvl1pPr algn="r" fontAlgn="auto">
              <a:spcBef>
                <a:spcPts val="0"/>
              </a:spcBef>
              <a:spcAft>
                <a:spcPts val="0"/>
              </a:spcAft>
              <a:defRPr sz="1200" smtClean="0">
                <a:latin typeface="+mn-lt"/>
              </a:defRPr>
            </a:lvl1pPr>
          </a:lstStyle>
          <a:p>
            <a:pPr>
              <a:defRPr/>
            </a:pPr>
            <a:fld id="{0C238B20-A6C1-49EE-80FC-9A22400A39C1}" type="datetimeFigureOut">
              <a:rPr lang="pl-PL"/>
              <a:pPr>
                <a:defRPr/>
              </a:pPr>
              <a:t>04.01.2023</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8" tIns="45710" rIns="91418" bIns="45710" rtlCol="0" anchor="ctr"/>
          <a:lstStyle/>
          <a:p>
            <a:pPr lvl="0"/>
            <a:endParaRPr lang="pl-PL" noProof="0" dirty="0"/>
          </a:p>
        </p:txBody>
      </p:sp>
      <p:sp>
        <p:nvSpPr>
          <p:cNvPr id="5" name="Symbol zastępczy notatek 4"/>
          <p:cNvSpPr>
            <a:spLocks noGrp="1"/>
          </p:cNvSpPr>
          <p:nvPr>
            <p:ph type="body" sz="quarter" idx="3"/>
          </p:nvPr>
        </p:nvSpPr>
        <p:spPr>
          <a:xfrm>
            <a:off x="679442" y="4714687"/>
            <a:ext cx="5438792" cy="4467700"/>
          </a:xfrm>
          <a:prstGeom prst="rect">
            <a:avLst/>
          </a:prstGeom>
        </p:spPr>
        <p:txBody>
          <a:bodyPr vert="horz" lIns="91418" tIns="45710" rIns="91418" bIns="4571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9428275"/>
            <a:ext cx="2946058" cy="496167"/>
          </a:xfrm>
          <a:prstGeom prst="rect">
            <a:avLst/>
          </a:prstGeom>
        </p:spPr>
        <p:txBody>
          <a:bodyPr vert="horz" lIns="91418" tIns="45710" rIns="91418" bIns="45710" rtlCol="0" anchor="b"/>
          <a:lstStyle>
            <a:lvl1pPr algn="l" fontAlgn="auto">
              <a:spcBef>
                <a:spcPts val="0"/>
              </a:spcBef>
              <a:spcAft>
                <a:spcPts val="0"/>
              </a:spcAft>
              <a:defRPr sz="1200" dirty="0">
                <a:latin typeface="+mn-lt"/>
              </a:defRPr>
            </a:lvl1pPr>
          </a:lstStyle>
          <a:p>
            <a:pPr>
              <a:defRPr/>
            </a:pPr>
            <a:endParaRPr lang="pl-PL"/>
          </a:p>
        </p:txBody>
      </p:sp>
      <p:sp>
        <p:nvSpPr>
          <p:cNvPr id="7" name="Symbol zastępczy numeru slajdu 6"/>
          <p:cNvSpPr>
            <a:spLocks noGrp="1"/>
          </p:cNvSpPr>
          <p:nvPr>
            <p:ph type="sldNum" sz="quarter" idx="5"/>
          </p:nvPr>
        </p:nvSpPr>
        <p:spPr>
          <a:xfrm>
            <a:off x="3850530" y="9428275"/>
            <a:ext cx="2946058" cy="496167"/>
          </a:xfrm>
          <a:prstGeom prst="rect">
            <a:avLst/>
          </a:prstGeom>
        </p:spPr>
        <p:txBody>
          <a:bodyPr vert="horz" lIns="91418" tIns="45710" rIns="91418" bIns="45710" rtlCol="0" anchor="b"/>
          <a:lstStyle>
            <a:lvl1pPr algn="r" fontAlgn="auto">
              <a:spcBef>
                <a:spcPts val="0"/>
              </a:spcBef>
              <a:spcAft>
                <a:spcPts val="0"/>
              </a:spcAft>
              <a:defRPr sz="1200" smtClean="0">
                <a:latin typeface="+mn-lt"/>
              </a:defRPr>
            </a:lvl1pPr>
          </a:lstStyle>
          <a:p>
            <a:pPr>
              <a:defRPr/>
            </a:pPr>
            <a:fld id="{24E98424-0F09-4DC9-8B25-94DBCA5D351C}" type="slidenum">
              <a:rPr lang="pl-PL"/>
              <a:pPr>
                <a:defRPr/>
              </a:pPr>
              <a:t>‹#›</a:t>
            </a:fld>
            <a:endParaRPr lang="pl-PL" dirty="0"/>
          </a:p>
        </p:txBody>
      </p:sp>
    </p:spTree>
    <p:extLst>
      <p:ext uri="{BB962C8B-B14F-4D97-AF65-F5344CB8AC3E}">
        <p14:creationId xmlns:p14="http://schemas.microsoft.com/office/powerpoint/2010/main" val="18473134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5" name="Symbol zastępczy nagłówka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73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a:p>
        </p:txBody>
      </p:sp>
      <p:sp>
        <p:nvSpPr>
          <p:cNvPr id="5" name="Symbol zastępczy nagłówka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34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rona tytułowa z zdjeciem">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Symbol zastępczy tekstu 4"/>
          <p:cNvSpPr>
            <a:spLocks noGrp="1"/>
          </p:cNvSpPr>
          <p:nvPr>
            <p:ph type="body" sz="quarter" idx="14"/>
          </p:nvPr>
        </p:nvSpPr>
        <p:spPr>
          <a:xfrm>
            <a:off x="395538" y="4293096"/>
            <a:ext cx="5688631" cy="1032148"/>
          </a:xfrm>
          <a:solidFill>
            <a:schemeClr val="tx2">
              <a:alpha val="85000"/>
            </a:schemeClr>
          </a:solidFill>
        </p:spPr>
        <p:txBody>
          <a:bodyPr lIns="288000" anchor="ctr">
            <a:noAutofit/>
          </a:bodyPr>
          <a:lstStyle>
            <a:lvl1pPr marL="0" indent="0">
              <a:buNone/>
              <a:defRPr sz="3692"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
        <p:nvSpPr>
          <p:cNvPr id="11" name="Symbol zastępczy tekstu 4"/>
          <p:cNvSpPr>
            <a:spLocks noGrp="1"/>
          </p:cNvSpPr>
          <p:nvPr>
            <p:ph type="body" sz="quarter" idx="15"/>
          </p:nvPr>
        </p:nvSpPr>
        <p:spPr>
          <a:xfrm>
            <a:off x="844675" y="5323136"/>
            <a:ext cx="5688631" cy="925224"/>
          </a:xfrm>
          <a:solidFill>
            <a:schemeClr val="tx2">
              <a:alpha val="85000"/>
            </a:schemeClr>
          </a:solidFill>
        </p:spPr>
        <p:txBody>
          <a:bodyPr lIns="288000" anchor="ctr">
            <a:noAutofit/>
          </a:bodyPr>
          <a:lstStyle>
            <a:lvl1pPr marL="0" indent="0">
              <a:buNone/>
              <a:defRPr sz="3692"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grpSp>
        <p:nvGrpSpPr>
          <p:cNvPr id="12" name="Grupa 11"/>
          <p:cNvGrpSpPr/>
          <p:nvPr userDrawn="1"/>
        </p:nvGrpSpPr>
        <p:grpSpPr>
          <a:xfrm>
            <a:off x="7217351" y="-7573"/>
            <a:ext cx="1522800" cy="1648800"/>
            <a:chOff x="7557402" y="2803"/>
            <a:chExt cx="1261594" cy="1261594"/>
          </a:xfrm>
        </p:grpSpPr>
        <p:sp>
          <p:nvSpPr>
            <p:cNvPr id="13"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4"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5"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16" name="Prostokąt 15"/>
          <p:cNvSpPr/>
          <p:nvPr userDrawn="1"/>
        </p:nvSpPr>
        <p:spPr>
          <a:xfrm>
            <a:off x="7213859" y="6476400"/>
            <a:ext cx="1522800" cy="38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userDrawn="1"/>
        </p:nvSpPr>
        <p:spPr>
          <a:xfrm>
            <a:off x="7213860" y="6505600"/>
            <a:ext cx="1522800" cy="291170"/>
          </a:xfrm>
          <a:prstGeom prst="rect">
            <a:avLst/>
          </a:prstGeom>
          <a:noFill/>
        </p:spPr>
        <p:txBody>
          <a:bodyPr wrap="square" rtlCol="0">
            <a:spAutoFit/>
          </a:bodyPr>
          <a:lstStyle/>
          <a:p>
            <a:pPr algn="ctr"/>
            <a:r>
              <a:rPr lang="pl-PL" sz="1292" dirty="0" smtClean="0">
                <a:solidFill>
                  <a:schemeClr val="bg2"/>
                </a:solidFill>
              </a:rPr>
              <a:t>tauron.pl</a:t>
            </a:r>
            <a:endParaRPr lang="pl-PL" sz="1292" dirty="0">
              <a:solidFill>
                <a:schemeClr val="bg2"/>
              </a:solidFill>
            </a:endParaRPr>
          </a:p>
        </p:txBody>
      </p:sp>
    </p:spTree>
    <p:extLst>
      <p:ext uri="{BB962C8B-B14F-4D97-AF65-F5344CB8AC3E}">
        <p14:creationId xmlns:p14="http://schemas.microsoft.com/office/powerpoint/2010/main" val="2111913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wartość z wykre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5724129" y="1771201"/>
            <a:ext cx="3023418" cy="4248471"/>
          </a:xfrm>
        </p:spPr>
        <p:txBody>
          <a:bodyPr anchor="ctr">
            <a:normAutofit/>
          </a:bodyPr>
          <a:lstStyle>
            <a:lvl1pPr marL="0" indent="0">
              <a:buNone/>
              <a:defRPr sz="1846">
                <a:solidFill>
                  <a:schemeClr val="tx1"/>
                </a:solidFill>
              </a:defRPr>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11" name="Symbol zastępczy wykresu 5"/>
          <p:cNvSpPr>
            <a:spLocks noGrp="1"/>
          </p:cNvSpPr>
          <p:nvPr>
            <p:ph type="chart" sz="quarter" idx="13"/>
          </p:nvPr>
        </p:nvSpPr>
        <p:spPr>
          <a:xfrm>
            <a:off x="714376" y="1771200"/>
            <a:ext cx="4852988" cy="4248472"/>
          </a:xfrm>
        </p:spPr>
        <p:txBody>
          <a:bodyPr/>
          <a:lstStyle>
            <a:lvl1pPr marL="0" indent="0">
              <a:buNone/>
              <a:defRPr/>
            </a:lvl1pPr>
          </a:lstStyle>
          <a:p>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27482098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awartość">
    <p:spTree>
      <p:nvGrpSpPr>
        <p:cNvPr id="1" name=""/>
        <p:cNvGrpSpPr/>
        <p:nvPr/>
      </p:nvGrpSpPr>
      <p:grpSpPr>
        <a:xfrm>
          <a:off x="0" y="0"/>
          <a:ext cx="0" cy="0"/>
          <a:chOff x="0" y="0"/>
          <a:chExt cx="0" cy="0"/>
        </a:xfrm>
      </p:grpSpPr>
      <p:sp>
        <p:nvSpPr>
          <p:cNvPr id="6" name="Symbol zastępczy zawartości 2"/>
          <p:cNvSpPr>
            <a:spLocks noGrp="1"/>
          </p:cNvSpPr>
          <p:nvPr>
            <p:ph sz="quarter" idx="13"/>
          </p:nvPr>
        </p:nvSpPr>
        <p:spPr>
          <a:xfrm>
            <a:off x="714376" y="1772816"/>
            <a:ext cx="7978697" cy="424857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1"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3089999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sta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5868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0037272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zysta stro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5828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9020411-2A48-42F3-973B-3B7A6DBAE42F}"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EFF4D5-BFF7-49E7-A52E-7C0F7C725737}" type="slidenum">
              <a:rPr lang="pl-PL" smtClean="0"/>
              <a:t>‹#›</a:t>
            </a:fld>
            <a:endParaRPr lang="pl-PL"/>
          </a:p>
        </p:txBody>
      </p:sp>
    </p:spTree>
    <p:extLst>
      <p:ext uri="{BB962C8B-B14F-4D97-AF65-F5344CB8AC3E}">
        <p14:creationId xmlns:p14="http://schemas.microsoft.com/office/powerpoint/2010/main" val="2659757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ajd tytułowy">
    <p:bg>
      <p:bgPr>
        <a:solidFill>
          <a:srgbClr val="E2007A"/>
        </a:solidFill>
        <a:effectLst/>
      </p:bgPr>
    </p:bg>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DD09EBB2-21FF-C54F-9A77-2A9731A4AC40}"/>
              </a:ext>
            </a:extLst>
          </p:cNvPr>
          <p:cNvPicPr>
            <a:picLocks noChangeAspect="1"/>
          </p:cNvPicPr>
          <p:nvPr userDrawn="1"/>
        </p:nvPicPr>
        <p:blipFill>
          <a:blip r:embed="rId2"/>
          <a:stretch>
            <a:fillRect/>
          </a:stretch>
        </p:blipFill>
        <p:spPr>
          <a:xfrm>
            <a:off x="-8682" y="4595052"/>
            <a:ext cx="2721145" cy="2274523"/>
          </a:xfrm>
          <a:prstGeom prst="rect">
            <a:avLst/>
          </a:prstGeom>
        </p:spPr>
      </p:pic>
      <p:pic>
        <p:nvPicPr>
          <p:cNvPr id="12" name="Obraz 11">
            <a:extLst>
              <a:ext uri="{FF2B5EF4-FFF2-40B4-BE49-F238E27FC236}">
                <a16:creationId xmlns:a16="http://schemas.microsoft.com/office/drawing/2014/main" id="{9A5F7C73-85FC-AB46-AEDB-81C7DAE2167A}"/>
              </a:ext>
            </a:extLst>
          </p:cNvPr>
          <p:cNvPicPr>
            <a:picLocks noChangeAspect="1"/>
          </p:cNvPicPr>
          <p:nvPr userDrawn="1"/>
        </p:nvPicPr>
        <p:blipFill>
          <a:blip r:embed="rId3"/>
          <a:stretch>
            <a:fillRect/>
          </a:stretch>
        </p:blipFill>
        <p:spPr>
          <a:xfrm>
            <a:off x="7176888" y="4930816"/>
            <a:ext cx="1650978" cy="1765139"/>
          </a:xfrm>
          <a:prstGeom prst="rect">
            <a:avLst/>
          </a:prstGeom>
        </p:spPr>
      </p:pic>
    </p:spTree>
    <p:extLst>
      <p:ext uri="{BB962C8B-B14F-4D97-AF65-F5344CB8AC3E}">
        <p14:creationId xmlns:p14="http://schemas.microsoft.com/office/powerpoint/2010/main" val="386385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8BE3C74-0FB6-4BE1-83E0-20764A6ED559}"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2379913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8BE3C74-0FB6-4BE1-83E0-20764A6ED559}"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254213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F8BE3C74-0FB6-4BE1-83E0-20764A6ED559}"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2861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Prezentacji">
    <p:spTree>
      <p:nvGrpSpPr>
        <p:cNvPr id="1" name=""/>
        <p:cNvGrpSpPr/>
        <p:nvPr/>
      </p:nvGrpSpPr>
      <p:grpSpPr>
        <a:xfrm>
          <a:off x="0" y="0"/>
          <a:ext cx="0" cy="0"/>
          <a:chOff x="0" y="0"/>
          <a:chExt cx="0" cy="0"/>
        </a:xfrm>
      </p:grpSpPr>
      <p:sp>
        <p:nvSpPr>
          <p:cNvPr id="17" name="Symbol zastępczy tytułu pionowego 2"/>
          <p:cNvSpPr>
            <a:spLocks noGrp="1"/>
          </p:cNvSpPr>
          <p:nvPr>
            <p:ph type="body" orient="vert" idx="1"/>
          </p:nvPr>
        </p:nvSpPr>
        <p:spPr>
          <a:xfrm rot="16200000">
            <a:off x="2569768" y="47726"/>
            <a:ext cx="3816424" cy="7698652"/>
          </a:xfrm>
        </p:spPr>
        <p:txBody>
          <a:bodyPr vert="eaVert">
            <a:noAutofit/>
          </a:bodyPr>
          <a:lstStyle>
            <a:lvl1pPr marL="0" indent="0">
              <a:buClr>
                <a:srgbClr val="E2007A"/>
              </a:buClr>
              <a:buFont typeface="Arial" panose="020B0604020202020204" pitchFamily="34" charset="0"/>
              <a:buNone/>
              <a:defRPr sz="3323">
                <a:solidFill>
                  <a:srgbClr val="707173"/>
                </a:solidFill>
              </a:defRPr>
            </a:lvl1pPr>
            <a:lvl2pPr marL="422041" indent="0">
              <a:buClr>
                <a:srgbClr val="E2007A"/>
              </a:buClr>
              <a:buFont typeface="Arial" panose="020B0604020202020204" pitchFamily="34" charset="0"/>
              <a:buNone/>
              <a:defRPr sz="4431">
                <a:solidFill>
                  <a:srgbClr val="707173"/>
                </a:solidFill>
              </a:defRPr>
            </a:lvl2pPr>
            <a:lvl3pPr marL="844083" indent="0">
              <a:buClr>
                <a:srgbClr val="E2007A"/>
              </a:buClr>
              <a:buFont typeface="Arial" panose="020B0604020202020204" pitchFamily="34" charset="0"/>
              <a:buNone/>
              <a:defRPr sz="4431">
                <a:solidFill>
                  <a:srgbClr val="707173"/>
                </a:solidFill>
              </a:defRPr>
            </a:lvl3pPr>
            <a:lvl4pPr marL="1266124" indent="0">
              <a:buClr>
                <a:srgbClr val="E2007A"/>
              </a:buClr>
              <a:buFont typeface="Arial" panose="020B0604020202020204" pitchFamily="34" charset="0"/>
              <a:buNone/>
              <a:defRPr sz="4431">
                <a:solidFill>
                  <a:srgbClr val="707173"/>
                </a:solidFill>
              </a:defRPr>
            </a:lvl4pPr>
            <a:lvl5pPr marL="1688165" indent="0">
              <a:buClr>
                <a:srgbClr val="E2007A"/>
              </a:buClr>
              <a:buFont typeface="Arial" panose="020B0604020202020204" pitchFamily="34" charset="0"/>
              <a:buNone/>
              <a:defRPr sz="4431">
                <a:solidFill>
                  <a:srgbClr val="707173"/>
                </a:solidFill>
              </a:defRPr>
            </a:lvl5pPr>
          </a:lstStyle>
          <a:p>
            <a:pPr lvl="0"/>
            <a:r>
              <a:rPr lang="pl-PL" dirty="0" smtClean="0"/>
              <a:t>Kliknij, aby edytować style wzorca tekstu</a:t>
            </a:r>
          </a:p>
        </p:txBody>
      </p:sp>
      <p:sp>
        <p:nvSpPr>
          <p:cNvPr id="7" name="Symbol zastępczy tekstu 4"/>
          <p:cNvSpPr>
            <a:spLocks noGrp="1"/>
          </p:cNvSpPr>
          <p:nvPr>
            <p:ph type="body" sz="quarter" idx="13"/>
          </p:nvPr>
        </p:nvSpPr>
        <p:spPr>
          <a:xfrm>
            <a:off x="628650" y="773497"/>
            <a:ext cx="6302836" cy="1032149"/>
          </a:xfrm>
          <a:noFill/>
        </p:spPr>
        <p:txBody>
          <a:bodyPr anchor="b" anchorCtr="0">
            <a:noAutofit/>
          </a:bodyPr>
          <a:lstStyle>
            <a:lvl1pPr marL="0" indent="0">
              <a:buNone/>
              <a:defRPr sz="3692"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Tree>
    <p:extLst>
      <p:ext uri="{BB962C8B-B14F-4D97-AF65-F5344CB8AC3E}">
        <p14:creationId xmlns:p14="http://schemas.microsoft.com/office/powerpoint/2010/main" val="32891508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28650" y="1825625"/>
            <a:ext cx="386715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825625"/>
            <a:ext cx="386715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8BE3C74-0FB6-4BE1-83E0-20764A6ED559}" type="datetimeFigureOut">
              <a:rPr lang="pl-PL" smtClean="0"/>
              <a:t>04.01.2023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1314528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8BE3C74-0FB6-4BE1-83E0-20764A6ED559}" type="datetimeFigureOut">
              <a:rPr lang="pl-PL" smtClean="0"/>
              <a:t>04.01.2023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816000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8BE3C74-0FB6-4BE1-83E0-20764A6ED559}" type="datetimeFigureOut">
              <a:rPr lang="pl-PL" smtClean="0"/>
              <a:t>04.01.2023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261233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8BE3C74-0FB6-4BE1-83E0-20764A6ED559}" type="datetimeFigureOut">
              <a:rPr lang="pl-PL" smtClean="0"/>
              <a:t>04.01.2023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301049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F8BE3C74-0FB6-4BE1-83E0-20764A6ED559}" type="datetimeFigureOut">
              <a:rPr lang="pl-PL" smtClean="0"/>
              <a:t>04.01.2023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638067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F8BE3C74-0FB6-4BE1-83E0-20764A6ED559}" type="datetimeFigureOut">
              <a:rPr lang="pl-PL" smtClean="0"/>
              <a:t>04.01.2023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2207972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8BE3C74-0FB6-4BE1-83E0-20764A6ED559}"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326118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43675" y="365125"/>
            <a:ext cx="1971675"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28650" y="365125"/>
            <a:ext cx="5762625"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8BE3C74-0FB6-4BE1-83E0-20764A6ED559}"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214201-BE5F-45DF-A25E-CC647C82D773}" type="slidenum">
              <a:rPr lang="pl-PL" smtClean="0"/>
              <a:t>‹#›</a:t>
            </a:fld>
            <a:endParaRPr lang="pl-PL"/>
          </a:p>
        </p:txBody>
      </p:sp>
    </p:spTree>
    <p:extLst>
      <p:ext uri="{BB962C8B-B14F-4D97-AF65-F5344CB8AC3E}">
        <p14:creationId xmlns:p14="http://schemas.microsoft.com/office/powerpoint/2010/main" val="1201825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rona tytułowa z zdjeciem">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Symbol zastępczy tekstu 4"/>
          <p:cNvSpPr>
            <a:spLocks noGrp="1"/>
          </p:cNvSpPr>
          <p:nvPr>
            <p:ph type="body" sz="quarter" idx="14"/>
          </p:nvPr>
        </p:nvSpPr>
        <p:spPr>
          <a:xfrm>
            <a:off x="395538" y="4293096"/>
            <a:ext cx="5688631" cy="1032148"/>
          </a:xfrm>
          <a:solidFill>
            <a:schemeClr val="tx2">
              <a:alpha val="85000"/>
            </a:schemeClr>
          </a:solidFill>
        </p:spPr>
        <p:txBody>
          <a:bodyPr lIns="288000" anchor="ctr">
            <a:noAutofit/>
          </a:bodyPr>
          <a:lstStyle>
            <a:lvl1pPr marL="0" indent="0">
              <a:buNone/>
              <a:defRPr sz="3692"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
        <p:nvSpPr>
          <p:cNvPr id="11" name="Symbol zastępczy tekstu 4"/>
          <p:cNvSpPr>
            <a:spLocks noGrp="1"/>
          </p:cNvSpPr>
          <p:nvPr>
            <p:ph type="body" sz="quarter" idx="15"/>
          </p:nvPr>
        </p:nvSpPr>
        <p:spPr>
          <a:xfrm>
            <a:off x="844675" y="5323136"/>
            <a:ext cx="5688631" cy="925224"/>
          </a:xfrm>
          <a:solidFill>
            <a:schemeClr val="tx2">
              <a:alpha val="85000"/>
            </a:schemeClr>
          </a:solidFill>
        </p:spPr>
        <p:txBody>
          <a:bodyPr lIns="288000" anchor="ctr">
            <a:noAutofit/>
          </a:bodyPr>
          <a:lstStyle>
            <a:lvl1pPr marL="0" indent="0">
              <a:buNone/>
              <a:defRPr sz="3692"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grpSp>
        <p:nvGrpSpPr>
          <p:cNvPr id="12" name="Grupa 11"/>
          <p:cNvGrpSpPr/>
          <p:nvPr userDrawn="1"/>
        </p:nvGrpSpPr>
        <p:grpSpPr>
          <a:xfrm>
            <a:off x="7217351" y="-7573"/>
            <a:ext cx="1522800" cy="1648800"/>
            <a:chOff x="7557402" y="2803"/>
            <a:chExt cx="1261594" cy="1261594"/>
          </a:xfrm>
        </p:grpSpPr>
        <p:sp>
          <p:nvSpPr>
            <p:cNvPr id="13"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4"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5"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16" name="Prostokąt 15"/>
          <p:cNvSpPr/>
          <p:nvPr userDrawn="1"/>
        </p:nvSpPr>
        <p:spPr>
          <a:xfrm>
            <a:off x="7213859" y="6476400"/>
            <a:ext cx="1522800" cy="38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userDrawn="1"/>
        </p:nvSpPr>
        <p:spPr>
          <a:xfrm>
            <a:off x="7213860" y="6505600"/>
            <a:ext cx="1522800" cy="291170"/>
          </a:xfrm>
          <a:prstGeom prst="rect">
            <a:avLst/>
          </a:prstGeom>
          <a:noFill/>
        </p:spPr>
        <p:txBody>
          <a:bodyPr wrap="square" rtlCol="0">
            <a:spAutoFit/>
          </a:bodyPr>
          <a:lstStyle/>
          <a:p>
            <a:pPr algn="ctr"/>
            <a:r>
              <a:rPr lang="pl-PL" sz="1292" dirty="0" smtClean="0">
                <a:solidFill>
                  <a:schemeClr val="bg2"/>
                </a:solidFill>
              </a:rPr>
              <a:t>tauron.pl</a:t>
            </a:r>
            <a:endParaRPr lang="pl-PL" sz="1292" dirty="0">
              <a:solidFill>
                <a:schemeClr val="bg2"/>
              </a:solidFill>
            </a:endParaRPr>
          </a:p>
        </p:txBody>
      </p:sp>
    </p:spTree>
    <p:extLst>
      <p:ext uri="{BB962C8B-B14F-4D97-AF65-F5344CB8AC3E}">
        <p14:creationId xmlns:p14="http://schemas.microsoft.com/office/powerpoint/2010/main" val="30673527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ytuł Prezentacji">
    <p:spTree>
      <p:nvGrpSpPr>
        <p:cNvPr id="1" name=""/>
        <p:cNvGrpSpPr/>
        <p:nvPr/>
      </p:nvGrpSpPr>
      <p:grpSpPr>
        <a:xfrm>
          <a:off x="0" y="0"/>
          <a:ext cx="0" cy="0"/>
          <a:chOff x="0" y="0"/>
          <a:chExt cx="0" cy="0"/>
        </a:xfrm>
      </p:grpSpPr>
      <p:sp>
        <p:nvSpPr>
          <p:cNvPr id="17" name="Symbol zastępczy tytułu pionowego 2"/>
          <p:cNvSpPr>
            <a:spLocks noGrp="1"/>
          </p:cNvSpPr>
          <p:nvPr>
            <p:ph type="body" orient="vert" idx="1"/>
          </p:nvPr>
        </p:nvSpPr>
        <p:spPr>
          <a:xfrm rot="16200000">
            <a:off x="2569768" y="47726"/>
            <a:ext cx="3816424" cy="7698652"/>
          </a:xfrm>
        </p:spPr>
        <p:txBody>
          <a:bodyPr vert="eaVert">
            <a:noAutofit/>
          </a:bodyPr>
          <a:lstStyle>
            <a:lvl1pPr marL="0" indent="0">
              <a:buClr>
                <a:srgbClr val="E2007A"/>
              </a:buClr>
              <a:buFont typeface="Arial" panose="020B0604020202020204" pitchFamily="34" charset="0"/>
              <a:buNone/>
              <a:defRPr sz="3323">
                <a:solidFill>
                  <a:srgbClr val="707173"/>
                </a:solidFill>
              </a:defRPr>
            </a:lvl1pPr>
            <a:lvl2pPr marL="422041" indent="0">
              <a:buClr>
                <a:srgbClr val="E2007A"/>
              </a:buClr>
              <a:buFont typeface="Arial" panose="020B0604020202020204" pitchFamily="34" charset="0"/>
              <a:buNone/>
              <a:defRPr sz="4431">
                <a:solidFill>
                  <a:srgbClr val="707173"/>
                </a:solidFill>
              </a:defRPr>
            </a:lvl2pPr>
            <a:lvl3pPr marL="844083" indent="0">
              <a:buClr>
                <a:srgbClr val="E2007A"/>
              </a:buClr>
              <a:buFont typeface="Arial" panose="020B0604020202020204" pitchFamily="34" charset="0"/>
              <a:buNone/>
              <a:defRPr sz="4431">
                <a:solidFill>
                  <a:srgbClr val="707173"/>
                </a:solidFill>
              </a:defRPr>
            </a:lvl3pPr>
            <a:lvl4pPr marL="1266124" indent="0">
              <a:buClr>
                <a:srgbClr val="E2007A"/>
              </a:buClr>
              <a:buFont typeface="Arial" panose="020B0604020202020204" pitchFamily="34" charset="0"/>
              <a:buNone/>
              <a:defRPr sz="4431">
                <a:solidFill>
                  <a:srgbClr val="707173"/>
                </a:solidFill>
              </a:defRPr>
            </a:lvl4pPr>
            <a:lvl5pPr marL="1688165" indent="0">
              <a:buClr>
                <a:srgbClr val="E2007A"/>
              </a:buClr>
              <a:buFont typeface="Arial" panose="020B0604020202020204" pitchFamily="34" charset="0"/>
              <a:buNone/>
              <a:defRPr sz="4431">
                <a:solidFill>
                  <a:srgbClr val="707173"/>
                </a:solidFill>
              </a:defRPr>
            </a:lvl5pPr>
          </a:lstStyle>
          <a:p>
            <a:pPr lvl="0"/>
            <a:r>
              <a:rPr lang="pl-PL" dirty="0" smtClean="0"/>
              <a:t>Kliknij, aby edytować style wzorca tekstu</a:t>
            </a:r>
          </a:p>
        </p:txBody>
      </p:sp>
      <p:sp>
        <p:nvSpPr>
          <p:cNvPr id="7" name="Symbol zastępczy tekstu 4"/>
          <p:cNvSpPr>
            <a:spLocks noGrp="1"/>
          </p:cNvSpPr>
          <p:nvPr>
            <p:ph type="body" sz="quarter" idx="13"/>
          </p:nvPr>
        </p:nvSpPr>
        <p:spPr>
          <a:xfrm>
            <a:off x="628650" y="773497"/>
            <a:ext cx="6302836" cy="1032149"/>
          </a:xfrm>
          <a:noFill/>
        </p:spPr>
        <p:txBody>
          <a:bodyPr anchor="b" anchorCtr="0">
            <a:noAutofit/>
          </a:bodyPr>
          <a:lstStyle>
            <a:lvl1pPr marL="0" indent="0">
              <a:buNone/>
              <a:defRPr sz="3692"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Tree>
    <p:extLst>
      <p:ext uri="{BB962C8B-B14F-4D97-AF65-F5344CB8AC3E}">
        <p14:creationId xmlns:p14="http://schemas.microsoft.com/office/powerpoint/2010/main" val="1052194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Rozdziału">
    <p:spTree>
      <p:nvGrpSpPr>
        <p:cNvPr id="1" name=""/>
        <p:cNvGrpSpPr/>
        <p:nvPr/>
      </p:nvGrpSpPr>
      <p:grpSpPr>
        <a:xfrm>
          <a:off x="0" y="0"/>
          <a:ext cx="0" cy="0"/>
          <a:chOff x="0" y="0"/>
          <a:chExt cx="0" cy="0"/>
        </a:xfrm>
      </p:grpSpPr>
      <p:sp>
        <p:nvSpPr>
          <p:cNvPr id="4" name="Symbol zastępczy tytułu pionowego 2"/>
          <p:cNvSpPr>
            <a:spLocks noGrp="1"/>
          </p:cNvSpPr>
          <p:nvPr>
            <p:ph type="body" orient="vert" idx="1"/>
          </p:nvPr>
        </p:nvSpPr>
        <p:spPr>
          <a:xfrm rot="16200000">
            <a:off x="2569768" y="47726"/>
            <a:ext cx="3816424" cy="7698652"/>
          </a:xfrm>
        </p:spPr>
        <p:txBody>
          <a:bodyPr vert="eaVert">
            <a:noAutofit/>
          </a:bodyPr>
          <a:lstStyle>
            <a:lvl1pPr marL="0" indent="0">
              <a:buClr>
                <a:srgbClr val="E2007A"/>
              </a:buClr>
              <a:buFont typeface="Arial" panose="020B0604020202020204" pitchFamily="34" charset="0"/>
              <a:buNone/>
              <a:defRPr sz="3323">
                <a:solidFill>
                  <a:srgbClr val="707173"/>
                </a:solidFill>
              </a:defRPr>
            </a:lvl1pPr>
            <a:lvl2pPr marL="422041" indent="0">
              <a:buClr>
                <a:srgbClr val="E2007A"/>
              </a:buClr>
              <a:buFont typeface="Arial" panose="020B0604020202020204" pitchFamily="34" charset="0"/>
              <a:buNone/>
              <a:defRPr sz="4431">
                <a:solidFill>
                  <a:srgbClr val="707173"/>
                </a:solidFill>
              </a:defRPr>
            </a:lvl2pPr>
            <a:lvl3pPr marL="844083" indent="0">
              <a:buClr>
                <a:srgbClr val="E2007A"/>
              </a:buClr>
              <a:buFont typeface="Arial" panose="020B0604020202020204" pitchFamily="34" charset="0"/>
              <a:buNone/>
              <a:defRPr sz="4431">
                <a:solidFill>
                  <a:srgbClr val="707173"/>
                </a:solidFill>
              </a:defRPr>
            </a:lvl3pPr>
            <a:lvl4pPr marL="1266124" indent="0">
              <a:buClr>
                <a:srgbClr val="E2007A"/>
              </a:buClr>
              <a:buFont typeface="Arial" panose="020B0604020202020204" pitchFamily="34" charset="0"/>
              <a:buNone/>
              <a:defRPr sz="4431">
                <a:solidFill>
                  <a:srgbClr val="707173"/>
                </a:solidFill>
              </a:defRPr>
            </a:lvl4pPr>
            <a:lvl5pPr marL="1688165" indent="0">
              <a:buClr>
                <a:srgbClr val="E2007A"/>
              </a:buClr>
              <a:buFont typeface="Arial" panose="020B0604020202020204" pitchFamily="34" charset="0"/>
              <a:buNone/>
              <a:defRPr sz="4431">
                <a:solidFill>
                  <a:srgbClr val="707173"/>
                </a:solidFill>
              </a:defRPr>
            </a:lvl5pPr>
          </a:lstStyle>
          <a:p>
            <a:pPr lvl="0"/>
            <a:r>
              <a:rPr lang="pl-PL" dirty="0" smtClean="0"/>
              <a:t>Kliknij, aby edytować style wzorca tekstu</a:t>
            </a:r>
          </a:p>
        </p:txBody>
      </p:sp>
      <p:sp>
        <p:nvSpPr>
          <p:cNvPr id="5" name="Symbol zastępczy tekstu 4"/>
          <p:cNvSpPr>
            <a:spLocks noGrp="1"/>
          </p:cNvSpPr>
          <p:nvPr>
            <p:ph type="body" sz="quarter" idx="13"/>
          </p:nvPr>
        </p:nvSpPr>
        <p:spPr>
          <a:xfrm>
            <a:off x="628650" y="773497"/>
            <a:ext cx="6302836" cy="1032149"/>
          </a:xfrm>
          <a:noFill/>
        </p:spPr>
        <p:txBody>
          <a:bodyPr anchor="b" anchorCtr="0">
            <a:noAutofit/>
          </a:bodyPr>
          <a:lstStyle>
            <a:lvl1pPr marL="0" indent="0">
              <a:buNone/>
              <a:defRPr sz="3692"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Tree>
    <p:extLst>
      <p:ext uri="{BB962C8B-B14F-4D97-AF65-F5344CB8AC3E}">
        <p14:creationId xmlns:p14="http://schemas.microsoft.com/office/powerpoint/2010/main" val="25586884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ytuł Rozdziału">
    <p:spTree>
      <p:nvGrpSpPr>
        <p:cNvPr id="1" name=""/>
        <p:cNvGrpSpPr/>
        <p:nvPr/>
      </p:nvGrpSpPr>
      <p:grpSpPr>
        <a:xfrm>
          <a:off x="0" y="0"/>
          <a:ext cx="0" cy="0"/>
          <a:chOff x="0" y="0"/>
          <a:chExt cx="0" cy="0"/>
        </a:xfrm>
      </p:grpSpPr>
      <p:sp>
        <p:nvSpPr>
          <p:cNvPr id="4" name="Symbol zastępczy tytułu pionowego 2"/>
          <p:cNvSpPr>
            <a:spLocks noGrp="1"/>
          </p:cNvSpPr>
          <p:nvPr>
            <p:ph type="body" orient="vert" idx="1"/>
          </p:nvPr>
        </p:nvSpPr>
        <p:spPr>
          <a:xfrm rot="16200000">
            <a:off x="2569768" y="47726"/>
            <a:ext cx="3816424" cy="7698652"/>
          </a:xfrm>
        </p:spPr>
        <p:txBody>
          <a:bodyPr vert="eaVert">
            <a:noAutofit/>
          </a:bodyPr>
          <a:lstStyle>
            <a:lvl1pPr marL="0" indent="0">
              <a:buClr>
                <a:srgbClr val="E2007A"/>
              </a:buClr>
              <a:buFont typeface="Arial" panose="020B0604020202020204" pitchFamily="34" charset="0"/>
              <a:buNone/>
              <a:defRPr sz="3323">
                <a:solidFill>
                  <a:srgbClr val="707173"/>
                </a:solidFill>
              </a:defRPr>
            </a:lvl1pPr>
            <a:lvl2pPr marL="422041" indent="0">
              <a:buClr>
                <a:srgbClr val="E2007A"/>
              </a:buClr>
              <a:buFont typeface="Arial" panose="020B0604020202020204" pitchFamily="34" charset="0"/>
              <a:buNone/>
              <a:defRPr sz="4431">
                <a:solidFill>
                  <a:srgbClr val="707173"/>
                </a:solidFill>
              </a:defRPr>
            </a:lvl2pPr>
            <a:lvl3pPr marL="844083" indent="0">
              <a:buClr>
                <a:srgbClr val="E2007A"/>
              </a:buClr>
              <a:buFont typeface="Arial" panose="020B0604020202020204" pitchFamily="34" charset="0"/>
              <a:buNone/>
              <a:defRPr sz="4431">
                <a:solidFill>
                  <a:srgbClr val="707173"/>
                </a:solidFill>
              </a:defRPr>
            </a:lvl3pPr>
            <a:lvl4pPr marL="1266124" indent="0">
              <a:buClr>
                <a:srgbClr val="E2007A"/>
              </a:buClr>
              <a:buFont typeface="Arial" panose="020B0604020202020204" pitchFamily="34" charset="0"/>
              <a:buNone/>
              <a:defRPr sz="4431">
                <a:solidFill>
                  <a:srgbClr val="707173"/>
                </a:solidFill>
              </a:defRPr>
            </a:lvl4pPr>
            <a:lvl5pPr marL="1688165" indent="0">
              <a:buClr>
                <a:srgbClr val="E2007A"/>
              </a:buClr>
              <a:buFont typeface="Arial" panose="020B0604020202020204" pitchFamily="34" charset="0"/>
              <a:buNone/>
              <a:defRPr sz="4431">
                <a:solidFill>
                  <a:srgbClr val="707173"/>
                </a:solidFill>
              </a:defRPr>
            </a:lvl5pPr>
          </a:lstStyle>
          <a:p>
            <a:pPr lvl="0"/>
            <a:r>
              <a:rPr lang="pl-PL" dirty="0" smtClean="0"/>
              <a:t>Kliknij, aby edytować style wzorca tekstu</a:t>
            </a:r>
          </a:p>
        </p:txBody>
      </p:sp>
      <p:sp>
        <p:nvSpPr>
          <p:cNvPr id="5" name="Symbol zastępczy tekstu 4"/>
          <p:cNvSpPr>
            <a:spLocks noGrp="1"/>
          </p:cNvSpPr>
          <p:nvPr>
            <p:ph type="body" sz="quarter" idx="13"/>
          </p:nvPr>
        </p:nvSpPr>
        <p:spPr>
          <a:xfrm>
            <a:off x="628650" y="773497"/>
            <a:ext cx="6302836" cy="1032149"/>
          </a:xfrm>
          <a:noFill/>
        </p:spPr>
        <p:txBody>
          <a:bodyPr anchor="b" anchorCtr="0">
            <a:noAutofit/>
          </a:bodyPr>
          <a:lstStyle>
            <a:lvl1pPr marL="0" indent="0">
              <a:buNone/>
              <a:defRPr sz="3692"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Tree>
    <p:extLst>
      <p:ext uri="{BB962C8B-B14F-4D97-AF65-F5344CB8AC3E}">
        <p14:creationId xmlns:p14="http://schemas.microsoft.com/office/powerpoint/2010/main" val="204243962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7" name="pole tekstowe 6"/>
          <p:cNvSpPr txBox="1"/>
          <p:nvPr userDrawn="1"/>
        </p:nvSpPr>
        <p:spPr>
          <a:xfrm>
            <a:off x="714462" y="1678494"/>
            <a:ext cx="5983211" cy="546945"/>
          </a:xfrm>
          <a:prstGeom prst="rect">
            <a:avLst/>
          </a:prstGeom>
          <a:noFill/>
        </p:spPr>
        <p:txBody>
          <a:bodyPr wrap="square" rtlCol="0" anchor="ctr">
            <a:spAutoFit/>
          </a:bodyPr>
          <a:lstStyle/>
          <a:p>
            <a:pPr algn="l"/>
            <a:r>
              <a:rPr lang="pl-PL" sz="2954" b="0" dirty="0" smtClean="0">
                <a:solidFill>
                  <a:srgbClr val="E2007A"/>
                </a:solidFill>
              </a:rPr>
              <a:t>Spis treści </a:t>
            </a:r>
            <a:endParaRPr lang="pl-PL" sz="2954" b="0" dirty="0">
              <a:solidFill>
                <a:srgbClr val="E2007A"/>
              </a:solidFill>
            </a:endParaRPr>
          </a:p>
        </p:txBody>
      </p:sp>
      <p:sp>
        <p:nvSpPr>
          <p:cNvPr id="10" name="Symbol zastępczy tytułu pionowego 2"/>
          <p:cNvSpPr>
            <a:spLocks noGrp="1"/>
          </p:cNvSpPr>
          <p:nvPr>
            <p:ph type="body" orient="vert" idx="1"/>
          </p:nvPr>
        </p:nvSpPr>
        <p:spPr>
          <a:xfrm rot="16200000">
            <a:off x="3066444" y="227745"/>
            <a:ext cx="3024336" cy="7698652"/>
          </a:xfrm>
        </p:spPr>
        <p:txBody>
          <a:bodyPr vert="eaVert"/>
          <a:lstStyle>
            <a:lvl1pPr marL="422041" indent="-422041">
              <a:buClr>
                <a:srgbClr val="E2007A"/>
              </a:buClr>
              <a:buFont typeface="Arial" panose="020B0604020202020204" pitchFamily="34" charset="0"/>
              <a:buChar char="•"/>
              <a:defRPr>
                <a:solidFill>
                  <a:srgbClr val="707173"/>
                </a:solidFill>
              </a:defRPr>
            </a:lvl1pPr>
            <a:lvl2pPr marL="738572" indent="-316531">
              <a:buClr>
                <a:srgbClr val="E2007A"/>
              </a:buClr>
              <a:buFont typeface="Arial" panose="020B0604020202020204" pitchFamily="34" charset="0"/>
              <a:buChar char="•"/>
              <a:defRPr>
                <a:solidFill>
                  <a:srgbClr val="707173"/>
                </a:solidFill>
              </a:defRPr>
            </a:lvl2pPr>
            <a:lvl3pPr marL="1160614" indent="-316531">
              <a:buClr>
                <a:srgbClr val="E2007A"/>
              </a:buClr>
              <a:buFont typeface="Arial" panose="020B0604020202020204" pitchFamily="34" charset="0"/>
              <a:buChar char="•"/>
              <a:defRPr>
                <a:solidFill>
                  <a:srgbClr val="707173"/>
                </a:solidFill>
              </a:defRPr>
            </a:lvl3pPr>
            <a:lvl4pPr marL="1529900" indent="-263776">
              <a:buClr>
                <a:srgbClr val="E2007A"/>
              </a:buClr>
              <a:buFont typeface="Arial" panose="020B0604020202020204" pitchFamily="34" charset="0"/>
              <a:buChar char="•"/>
              <a:defRPr>
                <a:solidFill>
                  <a:srgbClr val="707173"/>
                </a:solidFill>
              </a:defRPr>
            </a:lvl4pPr>
            <a:lvl5pPr marL="1951941" indent="-263776">
              <a:buClr>
                <a:srgbClr val="E2007A"/>
              </a:buClr>
              <a:buFont typeface="Arial" panose="020B0604020202020204" pitchFamily="34" charset="0"/>
              <a:buChar char="•"/>
              <a:defRPr>
                <a:solidFill>
                  <a:srgbClr val="707173"/>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13798182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awartość z tekstem">
    <p:spTree>
      <p:nvGrpSpPr>
        <p:cNvPr id="1" name=""/>
        <p:cNvGrpSpPr/>
        <p:nvPr/>
      </p:nvGrpSpPr>
      <p:grpSpPr>
        <a:xfrm>
          <a:off x="0" y="0"/>
          <a:ext cx="0" cy="0"/>
          <a:chOff x="0" y="0"/>
          <a:chExt cx="0" cy="0"/>
        </a:xfrm>
      </p:grpSpPr>
      <p:sp>
        <p:nvSpPr>
          <p:cNvPr id="2" name="Tytuł 1"/>
          <p:cNvSpPr>
            <a:spLocks noGrp="1"/>
          </p:cNvSpPr>
          <p:nvPr>
            <p:ph type="title"/>
          </p:nvPr>
        </p:nvSpPr>
        <p:spPr>
          <a:xfrm>
            <a:off x="714375" y="404664"/>
            <a:ext cx="6449914"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
        <p:nvSpPr>
          <p:cNvPr id="4" name="Symbol zastępczy tekstu 3"/>
          <p:cNvSpPr>
            <a:spLocks noGrp="1"/>
          </p:cNvSpPr>
          <p:nvPr>
            <p:ph type="body" sz="half" idx="2"/>
          </p:nvPr>
        </p:nvSpPr>
        <p:spPr>
          <a:xfrm>
            <a:off x="714375" y="1772816"/>
            <a:ext cx="8045167" cy="4096172"/>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Tree>
    <p:extLst>
      <p:ext uri="{BB962C8B-B14F-4D97-AF65-F5344CB8AC3E}">
        <p14:creationId xmlns:p14="http://schemas.microsoft.com/office/powerpoint/2010/main" val="6369864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z zdjeci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3635896" y="1772816"/>
            <a:ext cx="5123646" cy="4176464"/>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6" name="Symbol zastępczy obrazu 5"/>
          <p:cNvSpPr>
            <a:spLocks noGrp="1"/>
          </p:cNvSpPr>
          <p:nvPr>
            <p:ph type="pic" sz="quarter" idx="13"/>
          </p:nvPr>
        </p:nvSpPr>
        <p:spPr>
          <a:xfrm>
            <a:off x="714375" y="1772816"/>
            <a:ext cx="2777506" cy="4176464"/>
          </a:xfrm>
        </p:spPr>
        <p:txBody>
          <a:bodyPr/>
          <a:lstStyle>
            <a:lvl1pPr marL="0" indent="0">
              <a:buNone/>
              <a:defRPr/>
            </a:lvl1pPr>
          </a:lstStyle>
          <a:p>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14985505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zawartość z zdjęciem">
    <p:spTree>
      <p:nvGrpSpPr>
        <p:cNvPr id="1" name=""/>
        <p:cNvGrpSpPr/>
        <p:nvPr/>
      </p:nvGrpSpPr>
      <p:grpSpPr>
        <a:xfrm>
          <a:off x="0" y="0"/>
          <a:ext cx="0" cy="0"/>
          <a:chOff x="0" y="0"/>
          <a:chExt cx="0" cy="0"/>
        </a:xfrm>
      </p:grpSpPr>
      <p:sp>
        <p:nvSpPr>
          <p:cNvPr id="9" name="Symbol zastępczy obrazu 5"/>
          <p:cNvSpPr>
            <a:spLocks noGrp="1"/>
          </p:cNvSpPr>
          <p:nvPr>
            <p:ph type="pic" sz="quarter" idx="13"/>
          </p:nvPr>
        </p:nvSpPr>
        <p:spPr>
          <a:xfrm>
            <a:off x="0" y="1700808"/>
            <a:ext cx="9144000" cy="5157192"/>
          </a:xfrm>
        </p:spPr>
        <p:txBody>
          <a:bodyPr/>
          <a:lstStyle>
            <a:lvl1pPr marL="0" indent="0">
              <a:buFontTx/>
              <a:buNone/>
              <a:defRPr/>
            </a:lvl1pPr>
          </a:lstStyle>
          <a:p>
            <a:endParaRPr lang="pl-PL" dirty="0"/>
          </a:p>
        </p:txBody>
      </p:sp>
      <p:sp>
        <p:nvSpPr>
          <p:cNvPr id="6"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grpSp>
        <p:nvGrpSpPr>
          <p:cNvPr id="10" name="Grupa 9"/>
          <p:cNvGrpSpPr/>
          <p:nvPr userDrawn="1"/>
        </p:nvGrpSpPr>
        <p:grpSpPr>
          <a:xfrm>
            <a:off x="7217351" y="-7573"/>
            <a:ext cx="1522800" cy="1648800"/>
            <a:chOff x="7557402" y="2803"/>
            <a:chExt cx="1261594" cy="1261594"/>
          </a:xfrm>
        </p:grpSpPr>
        <p:sp>
          <p:nvSpPr>
            <p:cNvPr id="11"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3"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35838325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14375" y="1772816"/>
            <a:ext cx="3933825" cy="4320480"/>
          </a:xfrm>
        </p:spPr>
        <p:txBody>
          <a:bodyPr/>
          <a:lstStyle>
            <a:lvl1pPr marL="422041" indent="-422041">
              <a:buClr>
                <a:srgbClr val="E2007A"/>
              </a:buClr>
              <a:buFont typeface="Arial" panose="020B0604020202020204" pitchFamily="34" charset="0"/>
              <a:buChar char="•"/>
              <a:defRPr/>
            </a:lvl1pPr>
            <a:lvl2pPr marL="738572" indent="-316531">
              <a:buClr>
                <a:srgbClr val="E2007A"/>
              </a:buClr>
              <a:buFont typeface="Arial" panose="020B0604020202020204" pitchFamily="34" charset="0"/>
              <a:buChar char="•"/>
              <a:defRPr/>
            </a:lvl2pPr>
            <a:lvl3pPr marL="1160614" indent="-316531">
              <a:buClr>
                <a:srgbClr val="E2007A"/>
              </a:buClr>
              <a:buFont typeface="Arial" panose="020B0604020202020204" pitchFamily="34" charset="0"/>
              <a:buChar char="•"/>
              <a:defRPr/>
            </a:lvl3pPr>
            <a:lvl4pPr marL="1529900" indent="-263776">
              <a:buClr>
                <a:srgbClr val="E2007A"/>
              </a:buClr>
              <a:buFont typeface="Arial" panose="020B0604020202020204" pitchFamily="34" charset="0"/>
              <a:buChar char="•"/>
              <a:defRPr/>
            </a:lvl4pPr>
            <a:lvl5pPr marL="1951941" indent="-263776">
              <a:buClr>
                <a:srgbClr val="E2007A"/>
              </a:buClr>
              <a:buFont typeface="Arial" panose="020B0604020202020204"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771407" y="1772816"/>
            <a:ext cx="3978404" cy="4320480"/>
          </a:xfrm>
        </p:spPr>
        <p:txBody>
          <a:bodyPr/>
          <a:lstStyle>
            <a:lvl1pPr>
              <a:buClr>
                <a:srgbClr val="E2007A"/>
              </a:buClr>
              <a:defRPr/>
            </a:lvl1pPr>
            <a:lvl2pPr>
              <a:buClr>
                <a:srgbClr val="E2007A"/>
              </a:buClr>
              <a:defRPr/>
            </a:lvl2pPr>
            <a:lvl3pPr>
              <a:buClr>
                <a:srgbClr val="E2007A"/>
              </a:buClr>
              <a:defRPr/>
            </a:lvl3pPr>
            <a:lvl4pPr>
              <a:buClr>
                <a:srgbClr val="E2007A"/>
              </a:buClr>
              <a:defRPr/>
            </a:lvl4pPr>
            <a:lvl5pPr>
              <a:buClr>
                <a:srgbClr val="E2007A"/>
              </a:buCl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25523055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awartość z obiekt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714375" y="1771200"/>
            <a:ext cx="5103034" cy="4240806"/>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11" name="Symbol zastępczy zawartości 4"/>
          <p:cNvSpPr>
            <a:spLocks noGrp="1"/>
          </p:cNvSpPr>
          <p:nvPr>
            <p:ph sz="quarter" idx="14"/>
          </p:nvPr>
        </p:nvSpPr>
        <p:spPr>
          <a:xfrm>
            <a:off x="5961424" y="1771200"/>
            <a:ext cx="2798118" cy="4240178"/>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2080858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awartość z wykre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5724129" y="1771201"/>
            <a:ext cx="3023418" cy="4248471"/>
          </a:xfrm>
        </p:spPr>
        <p:txBody>
          <a:bodyPr anchor="ctr">
            <a:normAutofit/>
          </a:bodyPr>
          <a:lstStyle>
            <a:lvl1pPr marL="0" indent="0">
              <a:buNone/>
              <a:defRPr sz="1846">
                <a:solidFill>
                  <a:schemeClr val="tx1"/>
                </a:solidFill>
              </a:defRPr>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11" name="Symbol zastępczy wykresu 5"/>
          <p:cNvSpPr>
            <a:spLocks noGrp="1"/>
          </p:cNvSpPr>
          <p:nvPr>
            <p:ph type="chart" sz="quarter" idx="13"/>
          </p:nvPr>
        </p:nvSpPr>
        <p:spPr>
          <a:xfrm>
            <a:off x="714376" y="1771200"/>
            <a:ext cx="4852988" cy="4248472"/>
          </a:xfrm>
        </p:spPr>
        <p:txBody>
          <a:bodyPr/>
          <a:lstStyle>
            <a:lvl1pPr marL="0" indent="0">
              <a:buNone/>
              <a:defRPr/>
            </a:lvl1pPr>
          </a:lstStyle>
          <a:p>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14246340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awartość">
    <p:spTree>
      <p:nvGrpSpPr>
        <p:cNvPr id="1" name=""/>
        <p:cNvGrpSpPr/>
        <p:nvPr/>
      </p:nvGrpSpPr>
      <p:grpSpPr>
        <a:xfrm>
          <a:off x="0" y="0"/>
          <a:ext cx="0" cy="0"/>
          <a:chOff x="0" y="0"/>
          <a:chExt cx="0" cy="0"/>
        </a:xfrm>
      </p:grpSpPr>
      <p:sp>
        <p:nvSpPr>
          <p:cNvPr id="6" name="Symbol zastępczy zawartości 2"/>
          <p:cNvSpPr>
            <a:spLocks noGrp="1"/>
          </p:cNvSpPr>
          <p:nvPr>
            <p:ph sz="quarter" idx="13"/>
          </p:nvPr>
        </p:nvSpPr>
        <p:spPr>
          <a:xfrm>
            <a:off x="714376" y="1772816"/>
            <a:ext cx="7978697" cy="424857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1"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39272391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sta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593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7" name="pole tekstowe 6"/>
          <p:cNvSpPr txBox="1"/>
          <p:nvPr userDrawn="1"/>
        </p:nvSpPr>
        <p:spPr>
          <a:xfrm>
            <a:off x="714462" y="1678494"/>
            <a:ext cx="5983211" cy="546945"/>
          </a:xfrm>
          <a:prstGeom prst="rect">
            <a:avLst/>
          </a:prstGeom>
          <a:noFill/>
        </p:spPr>
        <p:txBody>
          <a:bodyPr wrap="square" rtlCol="0" anchor="ctr">
            <a:spAutoFit/>
          </a:bodyPr>
          <a:lstStyle/>
          <a:p>
            <a:pPr algn="l"/>
            <a:r>
              <a:rPr lang="pl-PL" sz="2954" b="0" dirty="0" smtClean="0">
                <a:solidFill>
                  <a:srgbClr val="E2007A"/>
                </a:solidFill>
              </a:rPr>
              <a:t>Spis treści </a:t>
            </a:r>
            <a:endParaRPr lang="pl-PL" sz="2954" b="0" dirty="0">
              <a:solidFill>
                <a:srgbClr val="E2007A"/>
              </a:solidFill>
            </a:endParaRPr>
          </a:p>
        </p:txBody>
      </p:sp>
      <p:sp>
        <p:nvSpPr>
          <p:cNvPr id="10" name="Symbol zastępczy tytułu pionowego 2"/>
          <p:cNvSpPr>
            <a:spLocks noGrp="1"/>
          </p:cNvSpPr>
          <p:nvPr>
            <p:ph type="body" orient="vert" idx="1"/>
          </p:nvPr>
        </p:nvSpPr>
        <p:spPr>
          <a:xfrm rot="16200000">
            <a:off x="3066444" y="227745"/>
            <a:ext cx="3024336" cy="7698652"/>
          </a:xfrm>
        </p:spPr>
        <p:txBody>
          <a:bodyPr vert="eaVert"/>
          <a:lstStyle>
            <a:lvl1pPr marL="422041" indent="-422041">
              <a:buClr>
                <a:srgbClr val="E2007A"/>
              </a:buClr>
              <a:buFont typeface="Arial" panose="020B0604020202020204" pitchFamily="34" charset="0"/>
              <a:buChar char="•"/>
              <a:defRPr>
                <a:solidFill>
                  <a:srgbClr val="707173"/>
                </a:solidFill>
              </a:defRPr>
            </a:lvl1pPr>
            <a:lvl2pPr marL="738572" indent="-316531">
              <a:buClr>
                <a:srgbClr val="E2007A"/>
              </a:buClr>
              <a:buFont typeface="Arial" panose="020B0604020202020204" pitchFamily="34" charset="0"/>
              <a:buChar char="•"/>
              <a:defRPr>
                <a:solidFill>
                  <a:srgbClr val="707173"/>
                </a:solidFill>
              </a:defRPr>
            </a:lvl2pPr>
            <a:lvl3pPr marL="1160614" indent="-316531">
              <a:buClr>
                <a:srgbClr val="E2007A"/>
              </a:buClr>
              <a:buFont typeface="Arial" panose="020B0604020202020204" pitchFamily="34" charset="0"/>
              <a:buChar char="•"/>
              <a:defRPr>
                <a:solidFill>
                  <a:srgbClr val="707173"/>
                </a:solidFill>
              </a:defRPr>
            </a:lvl3pPr>
            <a:lvl4pPr marL="1529900" indent="-263776">
              <a:buClr>
                <a:srgbClr val="E2007A"/>
              </a:buClr>
              <a:buFont typeface="Arial" panose="020B0604020202020204" pitchFamily="34" charset="0"/>
              <a:buChar char="•"/>
              <a:defRPr>
                <a:solidFill>
                  <a:srgbClr val="707173"/>
                </a:solidFill>
              </a:defRPr>
            </a:lvl4pPr>
            <a:lvl5pPr marL="1951941" indent="-263776">
              <a:buClr>
                <a:srgbClr val="E2007A"/>
              </a:buClr>
              <a:buFont typeface="Arial" panose="020B0604020202020204" pitchFamily="34" charset="0"/>
              <a:buChar char="•"/>
              <a:defRPr>
                <a:solidFill>
                  <a:srgbClr val="707173"/>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10362897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985670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zysta stro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295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rona tytułowa z zdjeciem">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Symbol zastępczy tekstu 4"/>
          <p:cNvSpPr>
            <a:spLocks noGrp="1"/>
          </p:cNvSpPr>
          <p:nvPr>
            <p:ph type="body" sz="quarter" idx="14"/>
          </p:nvPr>
        </p:nvSpPr>
        <p:spPr>
          <a:xfrm>
            <a:off x="395538" y="4293096"/>
            <a:ext cx="5688631" cy="1032148"/>
          </a:xfrm>
          <a:solidFill>
            <a:schemeClr val="tx2">
              <a:alpha val="85000"/>
            </a:schemeClr>
          </a:solidFill>
        </p:spPr>
        <p:txBody>
          <a:bodyPr lIns="288000" anchor="ctr">
            <a:noAutofit/>
          </a:bodyPr>
          <a:lstStyle>
            <a:lvl1pPr marL="0" indent="0">
              <a:buNone/>
              <a:defRPr sz="3692"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
        <p:nvSpPr>
          <p:cNvPr id="11" name="Symbol zastępczy tekstu 4"/>
          <p:cNvSpPr>
            <a:spLocks noGrp="1"/>
          </p:cNvSpPr>
          <p:nvPr>
            <p:ph type="body" sz="quarter" idx="15"/>
          </p:nvPr>
        </p:nvSpPr>
        <p:spPr>
          <a:xfrm>
            <a:off x="844675" y="5323136"/>
            <a:ext cx="5688631" cy="925224"/>
          </a:xfrm>
          <a:solidFill>
            <a:schemeClr val="tx2">
              <a:alpha val="85000"/>
            </a:schemeClr>
          </a:solidFill>
        </p:spPr>
        <p:txBody>
          <a:bodyPr lIns="288000" anchor="ctr">
            <a:noAutofit/>
          </a:bodyPr>
          <a:lstStyle>
            <a:lvl1pPr marL="0" indent="0">
              <a:buNone/>
              <a:defRPr sz="3692"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grpSp>
        <p:nvGrpSpPr>
          <p:cNvPr id="12" name="Grupa 11"/>
          <p:cNvGrpSpPr/>
          <p:nvPr userDrawn="1"/>
        </p:nvGrpSpPr>
        <p:grpSpPr>
          <a:xfrm>
            <a:off x="7217351" y="-7573"/>
            <a:ext cx="1522800" cy="1648800"/>
            <a:chOff x="7557402" y="2803"/>
            <a:chExt cx="1261594" cy="1261594"/>
          </a:xfrm>
        </p:grpSpPr>
        <p:sp>
          <p:nvSpPr>
            <p:cNvPr id="13"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4"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5"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16" name="Prostokąt 15"/>
          <p:cNvSpPr/>
          <p:nvPr userDrawn="1"/>
        </p:nvSpPr>
        <p:spPr>
          <a:xfrm>
            <a:off x="7213859" y="6476400"/>
            <a:ext cx="1522800" cy="38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userDrawn="1"/>
        </p:nvSpPr>
        <p:spPr>
          <a:xfrm>
            <a:off x="7213860" y="6505600"/>
            <a:ext cx="1522800" cy="291170"/>
          </a:xfrm>
          <a:prstGeom prst="rect">
            <a:avLst/>
          </a:prstGeom>
          <a:noFill/>
        </p:spPr>
        <p:txBody>
          <a:bodyPr wrap="square" rtlCol="0">
            <a:spAutoFit/>
          </a:bodyPr>
          <a:lstStyle/>
          <a:p>
            <a:pPr algn="ctr"/>
            <a:r>
              <a:rPr lang="pl-PL" sz="1292" dirty="0" smtClean="0">
                <a:solidFill>
                  <a:schemeClr val="bg2"/>
                </a:solidFill>
              </a:rPr>
              <a:t>tauron.pl</a:t>
            </a:r>
            <a:endParaRPr lang="pl-PL" sz="1292" dirty="0">
              <a:solidFill>
                <a:schemeClr val="bg2"/>
              </a:solidFill>
            </a:endParaRPr>
          </a:p>
        </p:txBody>
      </p:sp>
    </p:spTree>
    <p:extLst>
      <p:ext uri="{BB962C8B-B14F-4D97-AF65-F5344CB8AC3E}">
        <p14:creationId xmlns:p14="http://schemas.microsoft.com/office/powerpoint/2010/main" val="32286856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tuł Prezentacji">
    <p:spTree>
      <p:nvGrpSpPr>
        <p:cNvPr id="1" name=""/>
        <p:cNvGrpSpPr/>
        <p:nvPr/>
      </p:nvGrpSpPr>
      <p:grpSpPr>
        <a:xfrm>
          <a:off x="0" y="0"/>
          <a:ext cx="0" cy="0"/>
          <a:chOff x="0" y="0"/>
          <a:chExt cx="0" cy="0"/>
        </a:xfrm>
      </p:grpSpPr>
      <p:sp>
        <p:nvSpPr>
          <p:cNvPr id="17" name="Symbol zastępczy tytułu pionowego 2"/>
          <p:cNvSpPr>
            <a:spLocks noGrp="1"/>
          </p:cNvSpPr>
          <p:nvPr>
            <p:ph type="body" orient="vert" idx="1"/>
          </p:nvPr>
        </p:nvSpPr>
        <p:spPr>
          <a:xfrm rot="16200000">
            <a:off x="2569768" y="47726"/>
            <a:ext cx="3816424" cy="7698652"/>
          </a:xfrm>
        </p:spPr>
        <p:txBody>
          <a:bodyPr vert="eaVert">
            <a:noAutofit/>
          </a:bodyPr>
          <a:lstStyle>
            <a:lvl1pPr marL="0" indent="0">
              <a:buClr>
                <a:srgbClr val="E2007A"/>
              </a:buClr>
              <a:buFont typeface="Arial" panose="020B0604020202020204" pitchFamily="34" charset="0"/>
              <a:buNone/>
              <a:defRPr sz="3323">
                <a:solidFill>
                  <a:srgbClr val="707173"/>
                </a:solidFill>
              </a:defRPr>
            </a:lvl1pPr>
            <a:lvl2pPr marL="422041" indent="0">
              <a:buClr>
                <a:srgbClr val="E2007A"/>
              </a:buClr>
              <a:buFont typeface="Arial" panose="020B0604020202020204" pitchFamily="34" charset="0"/>
              <a:buNone/>
              <a:defRPr sz="4431">
                <a:solidFill>
                  <a:srgbClr val="707173"/>
                </a:solidFill>
              </a:defRPr>
            </a:lvl2pPr>
            <a:lvl3pPr marL="844083" indent="0">
              <a:buClr>
                <a:srgbClr val="E2007A"/>
              </a:buClr>
              <a:buFont typeface="Arial" panose="020B0604020202020204" pitchFamily="34" charset="0"/>
              <a:buNone/>
              <a:defRPr sz="4431">
                <a:solidFill>
                  <a:srgbClr val="707173"/>
                </a:solidFill>
              </a:defRPr>
            </a:lvl3pPr>
            <a:lvl4pPr marL="1266124" indent="0">
              <a:buClr>
                <a:srgbClr val="E2007A"/>
              </a:buClr>
              <a:buFont typeface="Arial" panose="020B0604020202020204" pitchFamily="34" charset="0"/>
              <a:buNone/>
              <a:defRPr sz="4431">
                <a:solidFill>
                  <a:srgbClr val="707173"/>
                </a:solidFill>
              </a:defRPr>
            </a:lvl4pPr>
            <a:lvl5pPr marL="1688165" indent="0">
              <a:buClr>
                <a:srgbClr val="E2007A"/>
              </a:buClr>
              <a:buFont typeface="Arial" panose="020B0604020202020204" pitchFamily="34" charset="0"/>
              <a:buNone/>
              <a:defRPr sz="4431">
                <a:solidFill>
                  <a:srgbClr val="707173"/>
                </a:solidFill>
              </a:defRPr>
            </a:lvl5pPr>
          </a:lstStyle>
          <a:p>
            <a:pPr lvl="0"/>
            <a:r>
              <a:rPr lang="pl-PL" dirty="0" smtClean="0"/>
              <a:t>Kliknij, aby edytować style wzorca tekstu</a:t>
            </a:r>
          </a:p>
        </p:txBody>
      </p:sp>
      <p:sp>
        <p:nvSpPr>
          <p:cNvPr id="7" name="Symbol zastępczy tekstu 4"/>
          <p:cNvSpPr>
            <a:spLocks noGrp="1"/>
          </p:cNvSpPr>
          <p:nvPr>
            <p:ph type="body" sz="quarter" idx="13"/>
          </p:nvPr>
        </p:nvSpPr>
        <p:spPr>
          <a:xfrm>
            <a:off x="628650" y="773497"/>
            <a:ext cx="6302836" cy="1032149"/>
          </a:xfrm>
          <a:noFill/>
        </p:spPr>
        <p:txBody>
          <a:bodyPr anchor="b" anchorCtr="0">
            <a:noAutofit/>
          </a:bodyPr>
          <a:lstStyle>
            <a:lvl1pPr marL="0" indent="0">
              <a:buNone/>
              <a:defRPr sz="3692"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Tree>
    <p:extLst>
      <p:ext uri="{BB962C8B-B14F-4D97-AF65-F5344CB8AC3E}">
        <p14:creationId xmlns:p14="http://schemas.microsoft.com/office/powerpoint/2010/main" val="8457249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ytuł Rozdziału">
    <p:spTree>
      <p:nvGrpSpPr>
        <p:cNvPr id="1" name=""/>
        <p:cNvGrpSpPr/>
        <p:nvPr/>
      </p:nvGrpSpPr>
      <p:grpSpPr>
        <a:xfrm>
          <a:off x="0" y="0"/>
          <a:ext cx="0" cy="0"/>
          <a:chOff x="0" y="0"/>
          <a:chExt cx="0" cy="0"/>
        </a:xfrm>
      </p:grpSpPr>
      <p:sp>
        <p:nvSpPr>
          <p:cNvPr id="4" name="Symbol zastępczy tytułu pionowego 2"/>
          <p:cNvSpPr>
            <a:spLocks noGrp="1"/>
          </p:cNvSpPr>
          <p:nvPr>
            <p:ph type="body" orient="vert" idx="1"/>
          </p:nvPr>
        </p:nvSpPr>
        <p:spPr>
          <a:xfrm rot="16200000">
            <a:off x="2569768" y="47726"/>
            <a:ext cx="3816424" cy="7698652"/>
          </a:xfrm>
        </p:spPr>
        <p:txBody>
          <a:bodyPr vert="eaVert">
            <a:noAutofit/>
          </a:bodyPr>
          <a:lstStyle>
            <a:lvl1pPr marL="0" indent="0">
              <a:buClr>
                <a:srgbClr val="E2007A"/>
              </a:buClr>
              <a:buFont typeface="Arial" panose="020B0604020202020204" pitchFamily="34" charset="0"/>
              <a:buNone/>
              <a:defRPr sz="3323">
                <a:solidFill>
                  <a:srgbClr val="707173"/>
                </a:solidFill>
              </a:defRPr>
            </a:lvl1pPr>
            <a:lvl2pPr marL="422041" indent="0">
              <a:buClr>
                <a:srgbClr val="E2007A"/>
              </a:buClr>
              <a:buFont typeface="Arial" panose="020B0604020202020204" pitchFamily="34" charset="0"/>
              <a:buNone/>
              <a:defRPr sz="4431">
                <a:solidFill>
                  <a:srgbClr val="707173"/>
                </a:solidFill>
              </a:defRPr>
            </a:lvl2pPr>
            <a:lvl3pPr marL="844083" indent="0">
              <a:buClr>
                <a:srgbClr val="E2007A"/>
              </a:buClr>
              <a:buFont typeface="Arial" panose="020B0604020202020204" pitchFamily="34" charset="0"/>
              <a:buNone/>
              <a:defRPr sz="4431">
                <a:solidFill>
                  <a:srgbClr val="707173"/>
                </a:solidFill>
              </a:defRPr>
            </a:lvl3pPr>
            <a:lvl4pPr marL="1266124" indent="0">
              <a:buClr>
                <a:srgbClr val="E2007A"/>
              </a:buClr>
              <a:buFont typeface="Arial" panose="020B0604020202020204" pitchFamily="34" charset="0"/>
              <a:buNone/>
              <a:defRPr sz="4431">
                <a:solidFill>
                  <a:srgbClr val="707173"/>
                </a:solidFill>
              </a:defRPr>
            </a:lvl4pPr>
            <a:lvl5pPr marL="1688165" indent="0">
              <a:buClr>
                <a:srgbClr val="E2007A"/>
              </a:buClr>
              <a:buFont typeface="Arial" panose="020B0604020202020204" pitchFamily="34" charset="0"/>
              <a:buNone/>
              <a:defRPr sz="4431">
                <a:solidFill>
                  <a:srgbClr val="707173"/>
                </a:solidFill>
              </a:defRPr>
            </a:lvl5pPr>
          </a:lstStyle>
          <a:p>
            <a:pPr lvl="0"/>
            <a:r>
              <a:rPr lang="pl-PL" dirty="0" smtClean="0"/>
              <a:t>Kliknij, aby edytować style wzorca tekstu</a:t>
            </a:r>
          </a:p>
        </p:txBody>
      </p:sp>
      <p:sp>
        <p:nvSpPr>
          <p:cNvPr id="5" name="Symbol zastępczy tekstu 4"/>
          <p:cNvSpPr>
            <a:spLocks noGrp="1"/>
          </p:cNvSpPr>
          <p:nvPr>
            <p:ph type="body" sz="quarter" idx="13"/>
          </p:nvPr>
        </p:nvSpPr>
        <p:spPr>
          <a:xfrm>
            <a:off x="628650" y="773497"/>
            <a:ext cx="6302836" cy="1032149"/>
          </a:xfrm>
          <a:noFill/>
        </p:spPr>
        <p:txBody>
          <a:bodyPr anchor="b" anchorCtr="0">
            <a:noAutofit/>
          </a:bodyPr>
          <a:lstStyle>
            <a:lvl1pPr marL="0" indent="0">
              <a:buNone/>
              <a:defRPr sz="3692"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pl-PL" dirty="0" smtClean="0"/>
              <a:t>Kliknij, aby edytować style wzorca tekstu</a:t>
            </a:r>
            <a:endParaRPr lang="pl-PL" dirty="0"/>
          </a:p>
        </p:txBody>
      </p:sp>
    </p:spTree>
    <p:extLst>
      <p:ext uri="{BB962C8B-B14F-4D97-AF65-F5344CB8AC3E}">
        <p14:creationId xmlns:p14="http://schemas.microsoft.com/office/powerpoint/2010/main" val="18371022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7" name="pole tekstowe 6"/>
          <p:cNvSpPr txBox="1"/>
          <p:nvPr userDrawn="1"/>
        </p:nvSpPr>
        <p:spPr>
          <a:xfrm>
            <a:off x="714462" y="1678494"/>
            <a:ext cx="5983211" cy="546945"/>
          </a:xfrm>
          <a:prstGeom prst="rect">
            <a:avLst/>
          </a:prstGeom>
          <a:noFill/>
        </p:spPr>
        <p:txBody>
          <a:bodyPr wrap="square" rtlCol="0" anchor="ctr">
            <a:spAutoFit/>
          </a:bodyPr>
          <a:lstStyle/>
          <a:p>
            <a:pPr algn="l"/>
            <a:r>
              <a:rPr lang="pl-PL" sz="2954" b="0" dirty="0" smtClean="0">
                <a:solidFill>
                  <a:srgbClr val="E2007A"/>
                </a:solidFill>
              </a:rPr>
              <a:t>Spis treści </a:t>
            </a:r>
            <a:endParaRPr lang="pl-PL" sz="2954" b="0" dirty="0">
              <a:solidFill>
                <a:srgbClr val="E2007A"/>
              </a:solidFill>
            </a:endParaRPr>
          </a:p>
        </p:txBody>
      </p:sp>
      <p:sp>
        <p:nvSpPr>
          <p:cNvPr id="10" name="Symbol zastępczy tytułu pionowego 2"/>
          <p:cNvSpPr>
            <a:spLocks noGrp="1"/>
          </p:cNvSpPr>
          <p:nvPr>
            <p:ph type="body" orient="vert" idx="1"/>
          </p:nvPr>
        </p:nvSpPr>
        <p:spPr>
          <a:xfrm rot="16200000">
            <a:off x="3066444" y="227745"/>
            <a:ext cx="3024336" cy="7698652"/>
          </a:xfrm>
        </p:spPr>
        <p:txBody>
          <a:bodyPr vert="eaVert"/>
          <a:lstStyle>
            <a:lvl1pPr marL="422041" indent="-422041">
              <a:buClr>
                <a:srgbClr val="E2007A"/>
              </a:buClr>
              <a:buFont typeface="Arial" panose="020B0604020202020204" pitchFamily="34" charset="0"/>
              <a:buChar char="•"/>
              <a:defRPr>
                <a:solidFill>
                  <a:srgbClr val="707173"/>
                </a:solidFill>
              </a:defRPr>
            </a:lvl1pPr>
            <a:lvl2pPr marL="738572" indent="-316531">
              <a:buClr>
                <a:srgbClr val="E2007A"/>
              </a:buClr>
              <a:buFont typeface="Arial" panose="020B0604020202020204" pitchFamily="34" charset="0"/>
              <a:buChar char="•"/>
              <a:defRPr>
                <a:solidFill>
                  <a:srgbClr val="707173"/>
                </a:solidFill>
              </a:defRPr>
            </a:lvl2pPr>
            <a:lvl3pPr marL="1160614" indent="-316531">
              <a:buClr>
                <a:srgbClr val="E2007A"/>
              </a:buClr>
              <a:buFont typeface="Arial" panose="020B0604020202020204" pitchFamily="34" charset="0"/>
              <a:buChar char="•"/>
              <a:defRPr>
                <a:solidFill>
                  <a:srgbClr val="707173"/>
                </a:solidFill>
              </a:defRPr>
            </a:lvl3pPr>
            <a:lvl4pPr marL="1529900" indent="-263776">
              <a:buClr>
                <a:srgbClr val="E2007A"/>
              </a:buClr>
              <a:buFont typeface="Arial" panose="020B0604020202020204" pitchFamily="34" charset="0"/>
              <a:buChar char="•"/>
              <a:defRPr>
                <a:solidFill>
                  <a:srgbClr val="707173"/>
                </a:solidFill>
              </a:defRPr>
            </a:lvl4pPr>
            <a:lvl5pPr marL="1951941" indent="-263776">
              <a:buClr>
                <a:srgbClr val="E2007A"/>
              </a:buClr>
              <a:buFont typeface="Arial" panose="020B0604020202020204" pitchFamily="34" charset="0"/>
              <a:buChar char="•"/>
              <a:defRPr>
                <a:solidFill>
                  <a:srgbClr val="707173"/>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0924500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zawartość z tekstem">
    <p:spTree>
      <p:nvGrpSpPr>
        <p:cNvPr id="1" name=""/>
        <p:cNvGrpSpPr/>
        <p:nvPr/>
      </p:nvGrpSpPr>
      <p:grpSpPr>
        <a:xfrm>
          <a:off x="0" y="0"/>
          <a:ext cx="0" cy="0"/>
          <a:chOff x="0" y="0"/>
          <a:chExt cx="0" cy="0"/>
        </a:xfrm>
      </p:grpSpPr>
      <p:sp>
        <p:nvSpPr>
          <p:cNvPr id="2" name="Tytuł 1"/>
          <p:cNvSpPr>
            <a:spLocks noGrp="1"/>
          </p:cNvSpPr>
          <p:nvPr>
            <p:ph type="title"/>
          </p:nvPr>
        </p:nvSpPr>
        <p:spPr>
          <a:xfrm>
            <a:off x="714375" y="404664"/>
            <a:ext cx="6449914"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
        <p:nvSpPr>
          <p:cNvPr id="4" name="Symbol zastępczy tekstu 3"/>
          <p:cNvSpPr>
            <a:spLocks noGrp="1"/>
          </p:cNvSpPr>
          <p:nvPr>
            <p:ph type="body" sz="half" idx="2"/>
          </p:nvPr>
        </p:nvSpPr>
        <p:spPr>
          <a:xfrm>
            <a:off x="714375" y="1772816"/>
            <a:ext cx="8045167" cy="4096172"/>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Tree>
    <p:extLst>
      <p:ext uri="{BB962C8B-B14F-4D97-AF65-F5344CB8AC3E}">
        <p14:creationId xmlns:p14="http://schemas.microsoft.com/office/powerpoint/2010/main" val="39154726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z zdjeci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3635896" y="1772816"/>
            <a:ext cx="5123646" cy="4176464"/>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6" name="Symbol zastępczy obrazu 5"/>
          <p:cNvSpPr>
            <a:spLocks noGrp="1"/>
          </p:cNvSpPr>
          <p:nvPr>
            <p:ph type="pic" sz="quarter" idx="13"/>
          </p:nvPr>
        </p:nvSpPr>
        <p:spPr>
          <a:xfrm>
            <a:off x="714375" y="1772816"/>
            <a:ext cx="2777506" cy="4176464"/>
          </a:xfrm>
        </p:spPr>
        <p:txBody>
          <a:bodyPr/>
          <a:lstStyle>
            <a:lvl1pPr marL="0" indent="0">
              <a:buNone/>
              <a:defRPr/>
            </a:lvl1pPr>
          </a:lstStyle>
          <a:p>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28164600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zawartość z zdjęciem">
    <p:spTree>
      <p:nvGrpSpPr>
        <p:cNvPr id="1" name=""/>
        <p:cNvGrpSpPr/>
        <p:nvPr/>
      </p:nvGrpSpPr>
      <p:grpSpPr>
        <a:xfrm>
          <a:off x="0" y="0"/>
          <a:ext cx="0" cy="0"/>
          <a:chOff x="0" y="0"/>
          <a:chExt cx="0" cy="0"/>
        </a:xfrm>
      </p:grpSpPr>
      <p:sp>
        <p:nvSpPr>
          <p:cNvPr id="9" name="Symbol zastępczy obrazu 5"/>
          <p:cNvSpPr>
            <a:spLocks noGrp="1"/>
          </p:cNvSpPr>
          <p:nvPr>
            <p:ph type="pic" sz="quarter" idx="13"/>
          </p:nvPr>
        </p:nvSpPr>
        <p:spPr>
          <a:xfrm>
            <a:off x="0" y="1700808"/>
            <a:ext cx="9144000" cy="5157192"/>
          </a:xfrm>
        </p:spPr>
        <p:txBody>
          <a:bodyPr/>
          <a:lstStyle>
            <a:lvl1pPr marL="0" indent="0">
              <a:buFontTx/>
              <a:buNone/>
              <a:defRPr/>
            </a:lvl1pPr>
          </a:lstStyle>
          <a:p>
            <a:endParaRPr lang="pl-PL" dirty="0"/>
          </a:p>
        </p:txBody>
      </p:sp>
      <p:sp>
        <p:nvSpPr>
          <p:cNvPr id="6"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grpSp>
        <p:nvGrpSpPr>
          <p:cNvPr id="10" name="Grupa 9"/>
          <p:cNvGrpSpPr/>
          <p:nvPr userDrawn="1"/>
        </p:nvGrpSpPr>
        <p:grpSpPr>
          <a:xfrm>
            <a:off x="7951075" y="60744"/>
            <a:ext cx="1078110" cy="1105904"/>
            <a:chOff x="7557402" y="2803"/>
            <a:chExt cx="1261594" cy="1261594"/>
          </a:xfrm>
        </p:grpSpPr>
        <p:sp>
          <p:nvSpPr>
            <p:cNvPr id="11"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3"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34331763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14375" y="1772816"/>
            <a:ext cx="3933825" cy="4320480"/>
          </a:xfrm>
        </p:spPr>
        <p:txBody>
          <a:bodyPr/>
          <a:lstStyle>
            <a:lvl1pPr marL="422041" indent="-422041">
              <a:buClr>
                <a:srgbClr val="E2007A"/>
              </a:buClr>
              <a:buFont typeface="Arial" panose="020B0604020202020204" pitchFamily="34" charset="0"/>
              <a:buChar char="•"/>
              <a:defRPr/>
            </a:lvl1pPr>
            <a:lvl2pPr marL="738572" indent="-316531">
              <a:buClr>
                <a:srgbClr val="E2007A"/>
              </a:buClr>
              <a:buFont typeface="Arial" panose="020B0604020202020204" pitchFamily="34" charset="0"/>
              <a:buChar char="•"/>
              <a:defRPr/>
            </a:lvl2pPr>
            <a:lvl3pPr marL="1160614" indent="-316531">
              <a:buClr>
                <a:srgbClr val="E2007A"/>
              </a:buClr>
              <a:buFont typeface="Arial" panose="020B0604020202020204" pitchFamily="34" charset="0"/>
              <a:buChar char="•"/>
              <a:defRPr/>
            </a:lvl3pPr>
            <a:lvl4pPr marL="1529900" indent="-263776">
              <a:buClr>
                <a:srgbClr val="E2007A"/>
              </a:buClr>
              <a:buFont typeface="Arial" panose="020B0604020202020204" pitchFamily="34" charset="0"/>
              <a:buChar char="•"/>
              <a:defRPr/>
            </a:lvl4pPr>
            <a:lvl5pPr marL="1951941" indent="-263776">
              <a:buClr>
                <a:srgbClr val="E2007A"/>
              </a:buClr>
              <a:buFont typeface="Arial" panose="020B0604020202020204"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771407" y="1772816"/>
            <a:ext cx="3978404" cy="4320480"/>
          </a:xfrm>
        </p:spPr>
        <p:txBody>
          <a:bodyPr/>
          <a:lstStyle>
            <a:lvl1pPr>
              <a:buClr>
                <a:srgbClr val="E2007A"/>
              </a:buClr>
              <a:defRPr/>
            </a:lvl1pPr>
            <a:lvl2pPr>
              <a:buClr>
                <a:srgbClr val="E2007A"/>
              </a:buClr>
              <a:defRPr/>
            </a:lvl2pPr>
            <a:lvl3pPr>
              <a:buClr>
                <a:srgbClr val="E2007A"/>
              </a:buClr>
              <a:defRPr/>
            </a:lvl3pPr>
            <a:lvl4pPr>
              <a:buClr>
                <a:srgbClr val="E2007A"/>
              </a:buClr>
              <a:defRPr/>
            </a:lvl4pPr>
            <a:lvl5pPr>
              <a:buClr>
                <a:srgbClr val="E2007A"/>
              </a:buCl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12634910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awartość z tekstem">
    <p:spTree>
      <p:nvGrpSpPr>
        <p:cNvPr id="1" name=""/>
        <p:cNvGrpSpPr/>
        <p:nvPr/>
      </p:nvGrpSpPr>
      <p:grpSpPr>
        <a:xfrm>
          <a:off x="0" y="0"/>
          <a:ext cx="0" cy="0"/>
          <a:chOff x="0" y="0"/>
          <a:chExt cx="0" cy="0"/>
        </a:xfrm>
      </p:grpSpPr>
      <p:sp>
        <p:nvSpPr>
          <p:cNvPr id="2" name="Tytuł 1"/>
          <p:cNvSpPr>
            <a:spLocks noGrp="1"/>
          </p:cNvSpPr>
          <p:nvPr>
            <p:ph type="title"/>
          </p:nvPr>
        </p:nvSpPr>
        <p:spPr>
          <a:xfrm>
            <a:off x="714375" y="404664"/>
            <a:ext cx="6449914"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
        <p:nvSpPr>
          <p:cNvPr id="4" name="Symbol zastępczy tekstu 3"/>
          <p:cNvSpPr>
            <a:spLocks noGrp="1"/>
          </p:cNvSpPr>
          <p:nvPr>
            <p:ph type="body" sz="half" idx="2"/>
          </p:nvPr>
        </p:nvSpPr>
        <p:spPr>
          <a:xfrm>
            <a:off x="714375" y="1772816"/>
            <a:ext cx="8045167" cy="4096172"/>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Tree>
    <p:extLst>
      <p:ext uri="{BB962C8B-B14F-4D97-AF65-F5344CB8AC3E}">
        <p14:creationId xmlns:p14="http://schemas.microsoft.com/office/powerpoint/2010/main" val="7125607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zawartość z obiekt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714375" y="1771200"/>
            <a:ext cx="5103034" cy="4240806"/>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11" name="Symbol zastępczy zawartości 4"/>
          <p:cNvSpPr>
            <a:spLocks noGrp="1"/>
          </p:cNvSpPr>
          <p:nvPr>
            <p:ph sz="quarter" idx="14"/>
          </p:nvPr>
        </p:nvSpPr>
        <p:spPr>
          <a:xfrm>
            <a:off x="5961424" y="1771200"/>
            <a:ext cx="2798118" cy="4240178"/>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144001117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Zawartość z wykre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5724129" y="1771201"/>
            <a:ext cx="3023418" cy="4248471"/>
          </a:xfrm>
        </p:spPr>
        <p:txBody>
          <a:bodyPr anchor="ctr">
            <a:normAutofit/>
          </a:bodyPr>
          <a:lstStyle>
            <a:lvl1pPr marL="0" indent="0">
              <a:buNone/>
              <a:defRPr sz="1846">
                <a:solidFill>
                  <a:schemeClr val="tx1"/>
                </a:solidFill>
              </a:defRPr>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11" name="Symbol zastępczy wykresu 5"/>
          <p:cNvSpPr>
            <a:spLocks noGrp="1"/>
          </p:cNvSpPr>
          <p:nvPr>
            <p:ph type="chart" sz="quarter" idx="13"/>
          </p:nvPr>
        </p:nvSpPr>
        <p:spPr>
          <a:xfrm>
            <a:off x="714376" y="1771200"/>
            <a:ext cx="4852988" cy="4248472"/>
          </a:xfrm>
        </p:spPr>
        <p:txBody>
          <a:bodyPr/>
          <a:lstStyle>
            <a:lvl1pPr marL="0" indent="0">
              <a:buNone/>
              <a:defRPr/>
            </a:lvl1pPr>
          </a:lstStyle>
          <a:p>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1342149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awartość">
    <p:spTree>
      <p:nvGrpSpPr>
        <p:cNvPr id="1" name=""/>
        <p:cNvGrpSpPr/>
        <p:nvPr/>
      </p:nvGrpSpPr>
      <p:grpSpPr>
        <a:xfrm>
          <a:off x="0" y="0"/>
          <a:ext cx="0" cy="0"/>
          <a:chOff x="0" y="0"/>
          <a:chExt cx="0" cy="0"/>
        </a:xfrm>
      </p:grpSpPr>
      <p:sp>
        <p:nvSpPr>
          <p:cNvPr id="6" name="Symbol zastępczy zawartości 2"/>
          <p:cNvSpPr>
            <a:spLocks noGrp="1"/>
          </p:cNvSpPr>
          <p:nvPr>
            <p:ph sz="quarter" idx="13"/>
          </p:nvPr>
        </p:nvSpPr>
        <p:spPr>
          <a:xfrm>
            <a:off x="714376" y="1772816"/>
            <a:ext cx="7978697" cy="424857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1"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23282497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sta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5363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282753283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zysta stro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9595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9020411-2A48-42F3-973B-3B7A6DBAE42F}" type="datetimeFigureOut">
              <a:rPr lang="pl-PL" smtClean="0"/>
              <a:t>04.01.2023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EFF4D5-BFF7-49E7-A52E-7C0F7C725737}" type="slidenum">
              <a:rPr lang="pl-PL" smtClean="0"/>
              <a:t>‹#›</a:t>
            </a:fld>
            <a:endParaRPr lang="pl-PL"/>
          </a:p>
        </p:txBody>
      </p:sp>
    </p:spTree>
    <p:extLst>
      <p:ext uri="{BB962C8B-B14F-4D97-AF65-F5344CB8AC3E}">
        <p14:creationId xmlns:p14="http://schemas.microsoft.com/office/powerpoint/2010/main" val="2668737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lajd tytułowy">
    <p:bg>
      <p:bgPr>
        <a:solidFill>
          <a:srgbClr val="E2007A"/>
        </a:solidFill>
        <a:effectLst/>
      </p:bgPr>
    </p:bg>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DD09EBB2-21FF-C54F-9A77-2A9731A4AC40}"/>
              </a:ext>
            </a:extLst>
          </p:cNvPr>
          <p:cNvPicPr>
            <a:picLocks noChangeAspect="1"/>
          </p:cNvPicPr>
          <p:nvPr userDrawn="1"/>
        </p:nvPicPr>
        <p:blipFill>
          <a:blip r:embed="rId2"/>
          <a:stretch>
            <a:fillRect/>
          </a:stretch>
        </p:blipFill>
        <p:spPr>
          <a:xfrm>
            <a:off x="-8682" y="4595052"/>
            <a:ext cx="2721145" cy="2274523"/>
          </a:xfrm>
          <a:prstGeom prst="rect">
            <a:avLst/>
          </a:prstGeom>
        </p:spPr>
      </p:pic>
      <p:pic>
        <p:nvPicPr>
          <p:cNvPr id="12" name="Obraz 11">
            <a:extLst>
              <a:ext uri="{FF2B5EF4-FFF2-40B4-BE49-F238E27FC236}">
                <a16:creationId xmlns:a16="http://schemas.microsoft.com/office/drawing/2014/main" id="{9A5F7C73-85FC-AB46-AEDB-81C7DAE2167A}"/>
              </a:ext>
            </a:extLst>
          </p:cNvPr>
          <p:cNvPicPr>
            <a:picLocks noChangeAspect="1"/>
          </p:cNvPicPr>
          <p:nvPr userDrawn="1"/>
        </p:nvPicPr>
        <p:blipFill>
          <a:blip r:embed="rId3"/>
          <a:stretch>
            <a:fillRect/>
          </a:stretch>
        </p:blipFill>
        <p:spPr>
          <a:xfrm>
            <a:off x="7176888" y="4930816"/>
            <a:ext cx="1650978" cy="1765139"/>
          </a:xfrm>
          <a:prstGeom prst="rect">
            <a:avLst/>
          </a:prstGeom>
        </p:spPr>
      </p:pic>
    </p:spTree>
    <p:extLst>
      <p:ext uri="{BB962C8B-B14F-4D97-AF65-F5344CB8AC3E}">
        <p14:creationId xmlns:p14="http://schemas.microsoft.com/office/powerpoint/2010/main" val="2855851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Nagłówek sekcji">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32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 zdjeci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3635896" y="1772816"/>
            <a:ext cx="5123646" cy="4176464"/>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6" name="Symbol zastępczy obrazu 5"/>
          <p:cNvSpPr>
            <a:spLocks noGrp="1"/>
          </p:cNvSpPr>
          <p:nvPr>
            <p:ph type="pic" sz="quarter" idx="13"/>
          </p:nvPr>
        </p:nvSpPr>
        <p:spPr>
          <a:xfrm>
            <a:off x="714375" y="1772816"/>
            <a:ext cx="2777506" cy="4176464"/>
          </a:xfrm>
        </p:spPr>
        <p:txBody>
          <a:bodyPr/>
          <a:lstStyle>
            <a:lvl1pPr marL="0" indent="0">
              <a:buNone/>
              <a:defRPr/>
            </a:lvl1pPr>
          </a:lstStyle>
          <a:p>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1857957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awartość z zdjęciem">
    <p:spTree>
      <p:nvGrpSpPr>
        <p:cNvPr id="1" name=""/>
        <p:cNvGrpSpPr/>
        <p:nvPr/>
      </p:nvGrpSpPr>
      <p:grpSpPr>
        <a:xfrm>
          <a:off x="0" y="0"/>
          <a:ext cx="0" cy="0"/>
          <a:chOff x="0" y="0"/>
          <a:chExt cx="0" cy="0"/>
        </a:xfrm>
      </p:grpSpPr>
      <p:sp>
        <p:nvSpPr>
          <p:cNvPr id="9" name="Symbol zastępczy obrazu 5"/>
          <p:cNvSpPr>
            <a:spLocks noGrp="1"/>
          </p:cNvSpPr>
          <p:nvPr>
            <p:ph type="pic" sz="quarter" idx="13"/>
          </p:nvPr>
        </p:nvSpPr>
        <p:spPr>
          <a:xfrm>
            <a:off x="0" y="1700808"/>
            <a:ext cx="9144000" cy="5157192"/>
          </a:xfrm>
        </p:spPr>
        <p:txBody>
          <a:bodyPr/>
          <a:lstStyle>
            <a:lvl1pPr marL="0" indent="0">
              <a:buFontTx/>
              <a:buNone/>
              <a:defRPr/>
            </a:lvl1pPr>
          </a:lstStyle>
          <a:p>
            <a:endParaRPr lang="pl-PL" dirty="0"/>
          </a:p>
        </p:txBody>
      </p:sp>
      <p:sp>
        <p:nvSpPr>
          <p:cNvPr id="6"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grpSp>
        <p:nvGrpSpPr>
          <p:cNvPr id="10" name="Grupa 9"/>
          <p:cNvGrpSpPr/>
          <p:nvPr userDrawn="1"/>
        </p:nvGrpSpPr>
        <p:grpSpPr>
          <a:xfrm>
            <a:off x="7951075" y="60744"/>
            <a:ext cx="1078110" cy="1105904"/>
            <a:chOff x="7557402" y="2803"/>
            <a:chExt cx="1261594" cy="1261594"/>
          </a:xfrm>
        </p:grpSpPr>
        <p:sp>
          <p:nvSpPr>
            <p:cNvPr id="11"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3"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25127191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14375" y="1772816"/>
            <a:ext cx="3933825" cy="4320480"/>
          </a:xfrm>
        </p:spPr>
        <p:txBody>
          <a:bodyPr/>
          <a:lstStyle>
            <a:lvl1pPr marL="422041" indent="-422041">
              <a:buClr>
                <a:srgbClr val="E2007A"/>
              </a:buClr>
              <a:buFont typeface="Arial" panose="020B0604020202020204" pitchFamily="34" charset="0"/>
              <a:buChar char="•"/>
              <a:defRPr/>
            </a:lvl1pPr>
            <a:lvl2pPr marL="738572" indent="-316531">
              <a:buClr>
                <a:srgbClr val="E2007A"/>
              </a:buClr>
              <a:buFont typeface="Arial" panose="020B0604020202020204" pitchFamily="34" charset="0"/>
              <a:buChar char="•"/>
              <a:defRPr/>
            </a:lvl2pPr>
            <a:lvl3pPr marL="1160614" indent="-316531">
              <a:buClr>
                <a:srgbClr val="E2007A"/>
              </a:buClr>
              <a:buFont typeface="Arial" panose="020B0604020202020204" pitchFamily="34" charset="0"/>
              <a:buChar char="•"/>
              <a:defRPr/>
            </a:lvl3pPr>
            <a:lvl4pPr marL="1529900" indent="-263776">
              <a:buClr>
                <a:srgbClr val="E2007A"/>
              </a:buClr>
              <a:buFont typeface="Arial" panose="020B0604020202020204" pitchFamily="34" charset="0"/>
              <a:buChar char="•"/>
              <a:defRPr/>
            </a:lvl4pPr>
            <a:lvl5pPr marL="1951941" indent="-263776">
              <a:buClr>
                <a:srgbClr val="E2007A"/>
              </a:buClr>
              <a:buFont typeface="Arial" panose="020B0604020202020204"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771407" y="1772816"/>
            <a:ext cx="3978404" cy="4320480"/>
          </a:xfrm>
        </p:spPr>
        <p:txBody>
          <a:bodyPr/>
          <a:lstStyle>
            <a:lvl1pPr>
              <a:buClr>
                <a:srgbClr val="E2007A"/>
              </a:buClr>
              <a:defRPr/>
            </a:lvl1pPr>
            <a:lvl2pPr>
              <a:buClr>
                <a:srgbClr val="E2007A"/>
              </a:buClr>
              <a:defRPr/>
            </a:lvl2pPr>
            <a:lvl3pPr>
              <a:buClr>
                <a:srgbClr val="E2007A"/>
              </a:buClr>
              <a:defRPr/>
            </a:lvl3pPr>
            <a:lvl4pPr>
              <a:buClr>
                <a:srgbClr val="E2007A"/>
              </a:buClr>
              <a:defRPr/>
            </a:lvl4pPr>
            <a:lvl5pPr>
              <a:buClr>
                <a:srgbClr val="E2007A"/>
              </a:buCl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969234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awartość z obiekt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714375" y="1771200"/>
            <a:ext cx="5103034" cy="4240806"/>
          </a:xfrm>
        </p:spPr>
        <p:txBody>
          <a:bodyPr>
            <a:normAutofit/>
          </a:bodyPr>
          <a:lstStyle>
            <a:lvl1pPr marL="0" indent="0">
              <a:lnSpc>
                <a:spcPct val="100000"/>
              </a:lnSpc>
              <a:buNone/>
              <a:defRPr sz="1846"/>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pl-PL" dirty="0" smtClean="0"/>
              <a:t>Kliknij, aby edytować style wzorca tekstu</a:t>
            </a:r>
          </a:p>
        </p:txBody>
      </p:sp>
      <p:sp>
        <p:nvSpPr>
          <p:cNvPr id="11" name="Symbol zastępczy zawartości 4"/>
          <p:cNvSpPr>
            <a:spLocks noGrp="1"/>
          </p:cNvSpPr>
          <p:nvPr>
            <p:ph sz="quarter" idx="14"/>
          </p:nvPr>
        </p:nvSpPr>
        <p:spPr>
          <a:xfrm>
            <a:off x="5961424" y="1771200"/>
            <a:ext cx="2798118" cy="4240178"/>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3" name="Tytuł 1"/>
          <p:cNvSpPr>
            <a:spLocks noGrp="1"/>
          </p:cNvSpPr>
          <p:nvPr>
            <p:ph type="title"/>
          </p:nvPr>
        </p:nvSpPr>
        <p:spPr>
          <a:xfrm>
            <a:off x="714375" y="404664"/>
            <a:ext cx="6300000" cy="1207358"/>
          </a:xfrm>
        </p:spPr>
        <p:txBody>
          <a:bodyPr anchor="b">
            <a:noAutofit/>
          </a:bodyPr>
          <a:lstStyle>
            <a:lvl1pPr>
              <a:defRPr sz="2954">
                <a:solidFill>
                  <a:srgbClr val="E2007A"/>
                </a:solidFill>
              </a:defRPr>
            </a:lvl1pPr>
          </a:lstStyle>
          <a:p>
            <a:r>
              <a:rPr lang="pl-PL" dirty="0" smtClean="0"/>
              <a:t>Kliknij, aby edytować styl</a:t>
            </a:r>
            <a:endParaRPr lang="pl-PL" dirty="0"/>
          </a:p>
        </p:txBody>
      </p:sp>
    </p:spTree>
    <p:extLst>
      <p:ext uri="{BB962C8B-B14F-4D97-AF65-F5344CB8AC3E}">
        <p14:creationId xmlns:p14="http://schemas.microsoft.com/office/powerpoint/2010/main" val="9785892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2" y="365129"/>
            <a:ext cx="6585208" cy="132556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628651" y="1825628"/>
            <a:ext cx="7886700" cy="3661371"/>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grpSp>
        <p:nvGrpSpPr>
          <p:cNvPr id="25" name="Grupa 24"/>
          <p:cNvGrpSpPr/>
          <p:nvPr userDrawn="1"/>
        </p:nvGrpSpPr>
        <p:grpSpPr>
          <a:xfrm>
            <a:off x="7976296" y="55489"/>
            <a:ext cx="1078109" cy="1042842"/>
            <a:chOff x="7557402" y="2803"/>
            <a:chExt cx="1261594" cy="1261594"/>
          </a:xfrm>
        </p:grpSpPr>
        <p:sp>
          <p:nvSpPr>
            <p:cNvPr id="10"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20"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1"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23" name="Prostokąt 22"/>
          <p:cNvSpPr/>
          <p:nvPr userDrawn="1"/>
        </p:nvSpPr>
        <p:spPr>
          <a:xfrm>
            <a:off x="7732401" y="6558598"/>
            <a:ext cx="1263804" cy="299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userDrawn="1"/>
        </p:nvSpPr>
        <p:spPr>
          <a:xfrm>
            <a:off x="7732402" y="6568318"/>
            <a:ext cx="1263804" cy="291170"/>
          </a:xfrm>
          <a:prstGeom prst="rect">
            <a:avLst/>
          </a:prstGeom>
          <a:noFill/>
        </p:spPr>
        <p:txBody>
          <a:bodyPr wrap="square" rtlCol="0">
            <a:spAutoFit/>
          </a:bodyPr>
          <a:lstStyle/>
          <a:p>
            <a:pPr algn="ctr"/>
            <a:r>
              <a:rPr lang="pl-PL" sz="1292" dirty="0" smtClean="0">
                <a:solidFill>
                  <a:schemeClr val="bg2"/>
                </a:solidFill>
              </a:rPr>
              <a:t>tauron.pl</a:t>
            </a:r>
            <a:endParaRPr lang="pl-PL" sz="1292" dirty="0">
              <a:solidFill>
                <a:schemeClr val="bg2"/>
              </a:solidFill>
            </a:endParaRPr>
          </a:p>
        </p:txBody>
      </p:sp>
    </p:spTree>
    <p:extLst>
      <p:ext uri="{BB962C8B-B14F-4D97-AF65-F5344CB8AC3E}">
        <p14:creationId xmlns:p14="http://schemas.microsoft.com/office/powerpoint/2010/main" val="34830467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02" r:id="rId13"/>
    <p:sldLayoutId id="2147483689" r:id="rId14"/>
    <p:sldLayoutId id="2147483719" r:id="rId15"/>
    <p:sldLayoutId id="2147483720" r:id="rId16"/>
  </p:sldLayoutIdLst>
  <p:timing>
    <p:tnLst>
      <p:par>
        <p:cTn id="1" dur="indefinite" restart="never" nodeType="tmRoot"/>
      </p:par>
    </p:tnLst>
  </p:timing>
  <p:hf sldNum="0" hdr="0"/>
  <p:txStyles>
    <p:titleStyle>
      <a:lvl1pPr algn="l" defTabSz="844083" rtl="0" eaLnBrk="1" latinLnBrk="0" hangingPunct="1">
        <a:lnSpc>
          <a:spcPct val="90000"/>
        </a:lnSpc>
        <a:spcBef>
          <a:spcPct val="0"/>
        </a:spcBef>
        <a:buNone/>
        <a:defRPr sz="4062" kern="1200">
          <a:solidFill>
            <a:srgbClr val="707173"/>
          </a:solidFill>
          <a:latin typeface="Arial" panose="020B0604020202020204" pitchFamily="34" charset="0"/>
          <a:ea typeface="+mj-ea"/>
          <a:cs typeface="Arial" panose="020B0604020202020204" pitchFamily="34" charset="0"/>
        </a:defRPr>
      </a:lvl1pPr>
    </p:titleStyle>
    <p:bodyStyle>
      <a:lvl1pPr marL="474796" indent="-474796" algn="l" defTabSz="844083" rtl="0" eaLnBrk="1" latinLnBrk="0" hangingPunct="1">
        <a:lnSpc>
          <a:spcPct val="90000"/>
        </a:lnSpc>
        <a:spcBef>
          <a:spcPts val="923"/>
        </a:spcBef>
        <a:buClr>
          <a:srgbClr val="E2007A"/>
        </a:buClr>
        <a:buFont typeface="Arial" panose="020B0604020202020204" pitchFamily="34" charset="0"/>
        <a:buChar char="•"/>
        <a:defRPr sz="2585" kern="1200">
          <a:solidFill>
            <a:schemeClr val="tx1"/>
          </a:solidFill>
          <a:latin typeface="Arial" panose="020B0604020202020204" pitchFamily="34" charset="0"/>
          <a:ea typeface="+mn-ea"/>
          <a:cs typeface="Arial" panose="020B0604020202020204" pitchFamily="34" charset="0"/>
        </a:defRPr>
      </a:lvl1pPr>
      <a:lvl2pPr marL="844083" indent="-422041" algn="l" defTabSz="844083" rtl="0" eaLnBrk="1" latinLnBrk="0" hangingPunct="1">
        <a:lnSpc>
          <a:spcPct val="90000"/>
        </a:lnSpc>
        <a:spcBef>
          <a:spcPts val="462"/>
        </a:spcBef>
        <a:buClr>
          <a:srgbClr val="E2007A"/>
        </a:buClr>
        <a:buFont typeface="Arial" panose="020B0604020202020204" pitchFamily="34" charset="0"/>
        <a:buChar char="•"/>
        <a:defRPr sz="2215" kern="1200">
          <a:solidFill>
            <a:schemeClr val="tx1"/>
          </a:solidFill>
          <a:latin typeface="Arial" panose="020B0604020202020204" pitchFamily="34" charset="0"/>
          <a:ea typeface="+mn-ea"/>
          <a:cs typeface="Arial" panose="020B0604020202020204" pitchFamily="34" charset="0"/>
        </a:defRPr>
      </a:lvl2pPr>
      <a:lvl3pPr marL="1266124" indent="-422041" algn="l" defTabSz="844083" rtl="0" eaLnBrk="1" latinLnBrk="0" hangingPunct="1">
        <a:lnSpc>
          <a:spcPct val="90000"/>
        </a:lnSpc>
        <a:spcBef>
          <a:spcPts val="462"/>
        </a:spcBef>
        <a:buClr>
          <a:srgbClr val="E2007A"/>
        </a:buClr>
        <a:buFont typeface="Arial" panose="020B0604020202020204" pitchFamily="34" charset="0"/>
        <a:buChar char="•"/>
        <a:defRPr sz="1846" kern="1200">
          <a:solidFill>
            <a:schemeClr val="tx1"/>
          </a:solidFill>
          <a:latin typeface="Arial" panose="020B0604020202020204" pitchFamily="34" charset="0"/>
          <a:ea typeface="+mn-ea"/>
          <a:cs typeface="Arial" panose="020B0604020202020204" pitchFamily="34" charset="0"/>
        </a:defRPr>
      </a:lvl3pPr>
      <a:lvl4pPr marL="1582655" indent="-316531" algn="l" defTabSz="844083" rtl="0" eaLnBrk="1" latinLnBrk="0" hangingPunct="1">
        <a:lnSpc>
          <a:spcPct val="90000"/>
        </a:lnSpc>
        <a:spcBef>
          <a:spcPts val="462"/>
        </a:spcBef>
        <a:buClr>
          <a:srgbClr val="E2007A"/>
        </a:buClr>
        <a:buFont typeface="Arial" panose="020B0604020202020204" pitchFamily="34" charset="0"/>
        <a:buChar char="•"/>
        <a:defRPr sz="1662" kern="1200">
          <a:solidFill>
            <a:srgbClr val="707173"/>
          </a:solidFill>
          <a:latin typeface="Arial" panose="020B0604020202020204" pitchFamily="34" charset="0"/>
          <a:ea typeface="+mn-ea"/>
          <a:cs typeface="Arial" panose="020B0604020202020204" pitchFamily="34" charset="0"/>
        </a:defRPr>
      </a:lvl4pPr>
      <a:lvl5pPr marL="2004696" indent="-316531" algn="l" defTabSz="844083" rtl="0" eaLnBrk="1" latinLnBrk="0" hangingPunct="1">
        <a:lnSpc>
          <a:spcPct val="90000"/>
        </a:lnSpc>
        <a:spcBef>
          <a:spcPts val="462"/>
        </a:spcBef>
        <a:buClr>
          <a:srgbClr val="E2007A"/>
        </a:buClr>
        <a:buFont typeface="Arial" panose="020B0604020202020204" pitchFamily="34" charset="0"/>
        <a:buChar char="•"/>
        <a:defRPr sz="1662" kern="1200">
          <a:solidFill>
            <a:srgbClr val="707173"/>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pl-PL"/>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E3C74-0FB6-4BE1-83E0-20764A6ED559}" type="datetimeFigureOut">
              <a:rPr lang="pl-PL" smtClean="0"/>
              <a:t>04.01.2023</a:t>
            </a:fld>
            <a:endParaRPr lang="pl-PL"/>
          </a:p>
        </p:txBody>
      </p:sp>
      <p:sp>
        <p:nvSpPr>
          <p:cNvPr id="5" name="Symbol zastępczy stop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14201-BE5F-45DF-A25E-CC647C82D773}" type="slidenum">
              <a:rPr lang="pl-PL" smtClean="0"/>
              <a:t>‹#›</a:t>
            </a:fld>
            <a:endParaRPr lang="pl-PL"/>
          </a:p>
        </p:txBody>
      </p:sp>
    </p:spTree>
    <p:extLst>
      <p:ext uri="{BB962C8B-B14F-4D97-AF65-F5344CB8AC3E}">
        <p14:creationId xmlns:p14="http://schemas.microsoft.com/office/powerpoint/2010/main" val="17299634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2" y="365129"/>
            <a:ext cx="6585208" cy="132556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628651" y="1825628"/>
            <a:ext cx="7886700" cy="3661371"/>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grpSp>
        <p:nvGrpSpPr>
          <p:cNvPr id="25" name="Grupa 24"/>
          <p:cNvGrpSpPr/>
          <p:nvPr userDrawn="1"/>
        </p:nvGrpSpPr>
        <p:grpSpPr>
          <a:xfrm>
            <a:off x="7217351" y="-7573"/>
            <a:ext cx="1522800" cy="1648800"/>
            <a:chOff x="7557402" y="2803"/>
            <a:chExt cx="1261594" cy="1261594"/>
          </a:xfrm>
        </p:grpSpPr>
        <p:sp>
          <p:nvSpPr>
            <p:cNvPr id="10"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20"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1"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23" name="Prostokąt 22"/>
          <p:cNvSpPr/>
          <p:nvPr userDrawn="1"/>
        </p:nvSpPr>
        <p:spPr>
          <a:xfrm>
            <a:off x="7213859" y="6476400"/>
            <a:ext cx="1522800" cy="38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userDrawn="1"/>
        </p:nvSpPr>
        <p:spPr>
          <a:xfrm>
            <a:off x="7213860" y="6505600"/>
            <a:ext cx="1522800" cy="291170"/>
          </a:xfrm>
          <a:prstGeom prst="rect">
            <a:avLst/>
          </a:prstGeom>
          <a:noFill/>
        </p:spPr>
        <p:txBody>
          <a:bodyPr wrap="square" rtlCol="0">
            <a:spAutoFit/>
          </a:bodyPr>
          <a:lstStyle/>
          <a:p>
            <a:pPr algn="ctr"/>
            <a:r>
              <a:rPr lang="pl-PL" sz="1292" dirty="0" smtClean="0">
                <a:solidFill>
                  <a:schemeClr val="bg2"/>
                </a:solidFill>
              </a:rPr>
              <a:t>tauron.pl</a:t>
            </a:r>
            <a:endParaRPr lang="pl-PL" sz="1292" dirty="0">
              <a:solidFill>
                <a:schemeClr val="bg2"/>
              </a:solidFill>
            </a:endParaRPr>
          </a:p>
        </p:txBody>
      </p:sp>
      <p:sp>
        <p:nvSpPr>
          <p:cNvPr id="12" name="pole tekstowe 11"/>
          <p:cNvSpPr txBox="1"/>
          <p:nvPr userDrawn="1"/>
        </p:nvSpPr>
        <p:spPr>
          <a:xfrm>
            <a:off x="628650" y="6558598"/>
            <a:ext cx="1783110" cy="262829"/>
          </a:xfrm>
          <a:prstGeom prst="rect">
            <a:avLst/>
          </a:prstGeom>
          <a:noFill/>
        </p:spPr>
        <p:txBody>
          <a:bodyPr wrap="square" rtlCol="0">
            <a:spAutoFit/>
          </a:bodyPr>
          <a:lstStyle/>
          <a:p>
            <a:r>
              <a:rPr lang="pl-PL" sz="1108" dirty="0" smtClean="0">
                <a:solidFill>
                  <a:schemeClr val="tx2"/>
                </a:solidFill>
              </a:rPr>
              <a:t>Jaworzno, 15.04.2021</a:t>
            </a:r>
            <a:endParaRPr lang="pl-PL" sz="1108" dirty="0">
              <a:solidFill>
                <a:schemeClr val="tx2"/>
              </a:solidFill>
            </a:endParaRPr>
          </a:p>
        </p:txBody>
      </p:sp>
    </p:spTree>
    <p:extLst>
      <p:ext uri="{BB962C8B-B14F-4D97-AF65-F5344CB8AC3E}">
        <p14:creationId xmlns:p14="http://schemas.microsoft.com/office/powerpoint/2010/main" val="39825618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iming>
    <p:tnLst>
      <p:par>
        <p:cTn id="1" dur="indefinite" restart="never" nodeType="tmRoot"/>
      </p:par>
    </p:tnLst>
  </p:timing>
  <p:hf sldNum="0" hdr="0"/>
  <p:txStyles>
    <p:titleStyle>
      <a:lvl1pPr algn="l" defTabSz="844083" rtl="0" eaLnBrk="1" latinLnBrk="0" hangingPunct="1">
        <a:lnSpc>
          <a:spcPct val="90000"/>
        </a:lnSpc>
        <a:spcBef>
          <a:spcPct val="0"/>
        </a:spcBef>
        <a:buNone/>
        <a:defRPr sz="4062" kern="1200">
          <a:solidFill>
            <a:srgbClr val="707173"/>
          </a:solidFill>
          <a:latin typeface="Arial" panose="020B0604020202020204" pitchFamily="34" charset="0"/>
          <a:ea typeface="+mj-ea"/>
          <a:cs typeface="Arial" panose="020B0604020202020204" pitchFamily="34" charset="0"/>
        </a:defRPr>
      </a:lvl1pPr>
    </p:titleStyle>
    <p:bodyStyle>
      <a:lvl1pPr marL="474796" indent="-474796" algn="l" defTabSz="844083" rtl="0" eaLnBrk="1" latinLnBrk="0" hangingPunct="1">
        <a:lnSpc>
          <a:spcPct val="90000"/>
        </a:lnSpc>
        <a:spcBef>
          <a:spcPts val="923"/>
        </a:spcBef>
        <a:buClr>
          <a:srgbClr val="E2007A"/>
        </a:buClr>
        <a:buFont typeface="Arial" panose="020B0604020202020204" pitchFamily="34" charset="0"/>
        <a:buChar char="•"/>
        <a:defRPr sz="2585" kern="1200">
          <a:solidFill>
            <a:schemeClr val="tx1"/>
          </a:solidFill>
          <a:latin typeface="Arial" panose="020B0604020202020204" pitchFamily="34" charset="0"/>
          <a:ea typeface="+mn-ea"/>
          <a:cs typeface="Arial" panose="020B0604020202020204" pitchFamily="34" charset="0"/>
        </a:defRPr>
      </a:lvl1pPr>
      <a:lvl2pPr marL="844083" indent="-422041" algn="l" defTabSz="844083" rtl="0" eaLnBrk="1" latinLnBrk="0" hangingPunct="1">
        <a:lnSpc>
          <a:spcPct val="90000"/>
        </a:lnSpc>
        <a:spcBef>
          <a:spcPts val="462"/>
        </a:spcBef>
        <a:buClr>
          <a:srgbClr val="E2007A"/>
        </a:buClr>
        <a:buFont typeface="Arial" panose="020B0604020202020204" pitchFamily="34" charset="0"/>
        <a:buChar char="•"/>
        <a:defRPr sz="2215" kern="1200">
          <a:solidFill>
            <a:schemeClr val="tx1"/>
          </a:solidFill>
          <a:latin typeface="Arial" panose="020B0604020202020204" pitchFamily="34" charset="0"/>
          <a:ea typeface="+mn-ea"/>
          <a:cs typeface="Arial" panose="020B0604020202020204" pitchFamily="34" charset="0"/>
        </a:defRPr>
      </a:lvl2pPr>
      <a:lvl3pPr marL="1266124" indent="-422041" algn="l" defTabSz="844083" rtl="0" eaLnBrk="1" latinLnBrk="0" hangingPunct="1">
        <a:lnSpc>
          <a:spcPct val="90000"/>
        </a:lnSpc>
        <a:spcBef>
          <a:spcPts val="462"/>
        </a:spcBef>
        <a:buClr>
          <a:srgbClr val="E2007A"/>
        </a:buClr>
        <a:buFont typeface="Arial" panose="020B0604020202020204" pitchFamily="34" charset="0"/>
        <a:buChar char="•"/>
        <a:defRPr sz="1846" kern="1200">
          <a:solidFill>
            <a:schemeClr val="tx1"/>
          </a:solidFill>
          <a:latin typeface="Arial" panose="020B0604020202020204" pitchFamily="34" charset="0"/>
          <a:ea typeface="+mn-ea"/>
          <a:cs typeface="Arial" panose="020B0604020202020204" pitchFamily="34" charset="0"/>
        </a:defRPr>
      </a:lvl3pPr>
      <a:lvl4pPr marL="1582655" indent="-316531" algn="l" defTabSz="844083" rtl="0" eaLnBrk="1" latinLnBrk="0" hangingPunct="1">
        <a:lnSpc>
          <a:spcPct val="90000"/>
        </a:lnSpc>
        <a:spcBef>
          <a:spcPts val="462"/>
        </a:spcBef>
        <a:buClr>
          <a:srgbClr val="E2007A"/>
        </a:buClr>
        <a:buFont typeface="Arial" panose="020B0604020202020204" pitchFamily="34" charset="0"/>
        <a:buChar char="•"/>
        <a:defRPr sz="1662" kern="1200">
          <a:solidFill>
            <a:srgbClr val="707173"/>
          </a:solidFill>
          <a:latin typeface="Arial" panose="020B0604020202020204" pitchFamily="34" charset="0"/>
          <a:ea typeface="+mn-ea"/>
          <a:cs typeface="Arial" panose="020B0604020202020204" pitchFamily="34" charset="0"/>
        </a:defRPr>
      </a:lvl4pPr>
      <a:lvl5pPr marL="2004696" indent="-316531" algn="l" defTabSz="844083" rtl="0" eaLnBrk="1" latinLnBrk="0" hangingPunct="1">
        <a:lnSpc>
          <a:spcPct val="90000"/>
        </a:lnSpc>
        <a:spcBef>
          <a:spcPts val="462"/>
        </a:spcBef>
        <a:buClr>
          <a:srgbClr val="E2007A"/>
        </a:buClr>
        <a:buFont typeface="Arial" panose="020B0604020202020204" pitchFamily="34" charset="0"/>
        <a:buChar char="•"/>
        <a:defRPr sz="1662" kern="1200">
          <a:solidFill>
            <a:srgbClr val="707173"/>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pl-PL"/>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2" y="365129"/>
            <a:ext cx="6585208" cy="1325563"/>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628651" y="1825628"/>
            <a:ext cx="7886700" cy="3661371"/>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grpSp>
        <p:nvGrpSpPr>
          <p:cNvPr id="25" name="Grupa 24"/>
          <p:cNvGrpSpPr/>
          <p:nvPr userDrawn="1"/>
        </p:nvGrpSpPr>
        <p:grpSpPr>
          <a:xfrm>
            <a:off x="8171793" y="55489"/>
            <a:ext cx="882612" cy="822125"/>
            <a:chOff x="7557402" y="2803"/>
            <a:chExt cx="1261594" cy="1261594"/>
          </a:xfrm>
        </p:grpSpPr>
        <p:sp>
          <p:nvSpPr>
            <p:cNvPr id="10" name="Rectangle 6"/>
            <p:cNvSpPr>
              <a:spLocks noChangeArrowheads="1"/>
            </p:cNvSpPr>
            <p:nvPr userDrawn="1"/>
          </p:nvSpPr>
          <p:spPr bwMode="auto">
            <a:xfrm>
              <a:off x="7557402" y="2803"/>
              <a:ext cx="1261594" cy="1261594"/>
            </a:xfrm>
            <a:prstGeom prst="rect">
              <a:avLst/>
            </a:prstGeom>
            <a:solidFill>
              <a:schemeClr val="tx2"/>
            </a:solidFill>
            <a:ln w="0">
              <a:solidFill>
                <a:srgbClr val="FF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20" name="Freeform 7"/>
            <p:cNvSpPr>
              <a:spLocks noEditPoints="1"/>
            </p:cNvSpPr>
            <p:nvPr userDrawn="1"/>
          </p:nvSpPr>
          <p:spPr bwMode="auto">
            <a:xfrm>
              <a:off x="7639738" y="832708"/>
              <a:ext cx="1096921" cy="193144"/>
            </a:xfrm>
            <a:custGeom>
              <a:avLst/>
              <a:gdLst>
                <a:gd name="T0" fmla="*/ 1179 w 5702"/>
                <a:gd name="T1" fmla="*/ 243 h 1005"/>
                <a:gd name="T2" fmla="*/ 3282 w 5702"/>
                <a:gd name="T3" fmla="*/ 442 h 1005"/>
                <a:gd name="T4" fmla="*/ 3379 w 5702"/>
                <a:gd name="T5" fmla="*/ 376 h 1005"/>
                <a:gd name="T6" fmla="*/ 3379 w 5702"/>
                <a:gd name="T7" fmla="*/ 245 h 1005"/>
                <a:gd name="T8" fmla="*/ 3300 w 5702"/>
                <a:gd name="T9" fmla="*/ 185 h 1005"/>
                <a:gd name="T10" fmla="*/ 4215 w 5702"/>
                <a:gd name="T11" fmla="*/ 165 h 1005"/>
                <a:gd name="T12" fmla="*/ 4034 w 5702"/>
                <a:gd name="T13" fmla="*/ 227 h 1005"/>
                <a:gd name="T14" fmla="*/ 3964 w 5702"/>
                <a:gd name="T15" fmla="*/ 382 h 1005"/>
                <a:gd name="T16" fmla="*/ 3966 w 5702"/>
                <a:gd name="T17" fmla="*/ 625 h 1005"/>
                <a:gd name="T18" fmla="*/ 4045 w 5702"/>
                <a:gd name="T19" fmla="*/ 784 h 1005"/>
                <a:gd name="T20" fmla="*/ 4215 w 5702"/>
                <a:gd name="T21" fmla="*/ 836 h 1005"/>
                <a:gd name="T22" fmla="*/ 4380 w 5702"/>
                <a:gd name="T23" fmla="*/ 784 h 1005"/>
                <a:gd name="T24" fmla="*/ 4459 w 5702"/>
                <a:gd name="T25" fmla="*/ 625 h 1005"/>
                <a:gd name="T26" fmla="*/ 4457 w 5702"/>
                <a:gd name="T27" fmla="*/ 364 h 1005"/>
                <a:gd name="T28" fmla="*/ 4360 w 5702"/>
                <a:gd name="T29" fmla="*/ 201 h 1005"/>
                <a:gd name="T30" fmla="*/ 4837 w 5702"/>
                <a:gd name="T31" fmla="*/ 6 h 1005"/>
                <a:gd name="T32" fmla="*/ 5702 w 5702"/>
                <a:gd name="T33" fmla="*/ 6 h 1005"/>
                <a:gd name="T34" fmla="*/ 5038 w 5702"/>
                <a:gd name="T35" fmla="*/ 997 h 1005"/>
                <a:gd name="T36" fmla="*/ 3214 w 5702"/>
                <a:gd name="T37" fmla="*/ 6 h 1005"/>
                <a:gd name="T38" fmla="*/ 3467 w 5702"/>
                <a:gd name="T39" fmla="*/ 40 h 1005"/>
                <a:gd name="T40" fmla="*/ 3592 w 5702"/>
                <a:gd name="T41" fmla="*/ 153 h 1005"/>
                <a:gd name="T42" fmla="*/ 3620 w 5702"/>
                <a:gd name="T43" fmla="*/ 336 h 1005"/>
                <a:gd name="T44" fmla="*/ 3550 w 5702"/>
                <a:gd name="T45" fmla="*/ 500 h 1005"/>
                <a:gd name="T46" fmla="*/ 3469 w 5702"/>
                <a:gd name="T47" fmla="*/ 585 h 1005"/>
                <a:gd name="T48" fmla="*/ 3576 w 5702"/>
                <a:gd name="T49" fmla="*/ 683 h 1005"/>
                <a:gd name="T50" fmla="*/ 3610 w 5702"/>
                <a:gd name="T51" fmla="*/ 808 h 1005"/>
                <a:gd name="T52" fmla="*/ 3638 w 5702"/>
                <a:gd name="T53" fmla="*/ 997 h 1005"/>
                <a:gd name="T54" fmla="*/ 3385 w 5702"/>
                <a:gd name="T55" fmla="*/ 905 h 1005"/>
                <a:gd name="T56" fmla="*/ 3347 w 5702"/>
                <a:gd name="T57" fmla="*/ 722 h 1005"/>
                <a:gd name="T58" fmla="*/ 3246 w 5702"/>
                <a:gd name="T59" fmla="*/ 637 h 1005"/>
                <a:gd name="T60" fmla="*/ 2942 w 5702"/>
                <a:gd name="T61" fmla="*/ 621 h 1005"/>
                <a:gd name="T62" fmla="*/ 1718 w 5702"/>
                <a:gd name="T63" fmla="*/ 6 h 1005"/>
                <a:gd name="T64" fmla="*/ 1933 w 5702"/>
                <a:gd name="T65" fmla="*/ 681 h 1005"/>
                <a:gd name="T66" fmla="*/ 2015 w 5702"/>
                <a:gd name="T67" fmla="*/ 804 h 1005"/>
                <a:gd name="T68" fmla="*/ 2200 w 5702"/>
                <a:gd name="T69" fmla="*/ 836 h 1005"/>
                <a:gd name="T70" fmla="*/ 2335 w 5702"/>
                <a:gd name="T71" fmla="*/ 776 h 1005"/>
                <a:gd name="T72" fmla="*/ 2371 w 5702"/>
                <a:gd name="T73" fmla="*/ 649 h 1005"/>
                <a:gd name="T74" fmla="*/ 2583 w 5702"/>
                <a:gd name="T75" fmla="*/ 589 h 1005"/>
                <a:gd name="T76" fmla="*/ 2540 w 5702"/>
                <a:gd name="T77" fmla="*/ 828 h 1005"/>
                <a:gd name="T78" fmla="*/ 2395 w 5702"/>
                <a:gd name="T79" fmla="*/ 959 h 1005"/>
                <a:gd name="T80" fmla="*/ 2150 w 5702"/>
                <a:gd name="T81" fmla="*/ 1005 h 1005"/>
                <a:gd name="T82" fmla="*/ 1899 w 5702"/>
                <a:gd name="T83" fmla="*/ 961 h 1005"/>
                <a:gd name="T84" fmla="*/ 1756 w 5702"/>
                <a:gd name="T85" fmla="*/ 828 h 1005"/>
                <a:gd name="T86" fmla="*/ 1718 w 5702"/>
                <a:gd name="T87" fmla="*/ 661 h 1005"/>
                <a:gd name="T88" fmla="*/ 1301 w 5702"/>
                <a:gd name="T89" fmla="*/ 6 h 1005"/>
                <a:gd name="T90" fmla="*/ 990 w 5702"/>
                <a:gd name="T91" fmla="*/ 768 h 1005"/>
                <a:gd name="T92" fmla="*/ 0 w 5702"/>
                <a:gd name="T93" fmla="*/ 6 h 1005"/>
                <a:gd name="T94" fmla="*/ 527 w 5702"/>
                <a:gd name="T95" fmla="*/ 997 h 1005"/>
                <a:gd name="T96" fmla="*/ 0 w 5702"/>
                <a:gd name="T97" fmla="*/ 6 h 1005"/>
                <a:gd name="T98" fmla="*/ 4415 w 5702"/>
                <a:gd name="T99" fmla="*/ 28 h 1005"/>
                <a:gd name="T100" fmla="*/ 4604 w 5702"/>
                <a:gd name="T101" fmla="*/ 151 h 1005"/>
                <a:gd name="T102" fmla="*/ 4692 w 5702"/>
                <a:gd name="T103" fmla="*/ 374 h 1005"/>
                <a:gd name="T104" fmla="*/ 4690 w 5702"/>
                <a:gd name="T105" fmla="*/ 657 h 1005"/>
                <a:gd name="T106" fmla="*/ 4588 w 5702"/>
                <a:gd name="T107" fmla="*/ 872 h 1005"/>
                <a:gd name="T108" fmla="*/ 4386 w 5702"/>
                <a:gd name="T109" fmla="*/ 985 h 1005"/>
                <a:gd name="T110" fmla="*/ 4071 w 5702"/>
                <a:gd name="T111" fmla="*/ 987 h 1005"/>
                <a:gd name="T112" fmla="*/ 3845 w 5702"/>
                <a:gd name="T113" fmla="*/ 874 h 1005"/>
                <a:gd name="T114" fmla="*/ 3737 w 5702"/>
                <a:gd name="T115" fmla="*/ 653 h 1005"/>
                <a:gd name="T116" fmla="*/ 3735 w 5702"/>
                <a:gd name="T117" fmla="*/ 358 h 1005"/>
                <a:gd name="T118" fmla="*/ 3827 w 5702"/>
                <a:gd name="T119" fmla="*/ 140 h 1005"/>
                <a:gd name="T120" fmla="*/ 4012 w 5702"/>
                <a:gd name="T121" fmla="*/ 26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02" h="1005">
                  <a:moveTo>
                    <a:pt x="1179" y="243"/>
                  </a:moveTo>
                  <a:lnTo>
                    <a:pt x="1038" y="591"/>
                  </a:lnTo>
                  <a:lnTo>
                    <a:pt x="1320" y="591"/>
                  </a:lnTo>
                  <a:lnTo>
                    <a:pt x="1179" y="243"/>
                  </a:lnTo>
                  <a:close/>
                  <a:moveTo>
                    <a:pt x="2942" y="181"/>
                  </a:moveTo>
                  <a:lnTo>
                    <a:pt x="2942" y="444"/>
                  </a:lnTo>
                  <a:lnTo>
                    <a:pt x="3238" y="444"/>
                  </a:lnTo>
                  <a:lnTo>
                    <a:pt x="3282" y="442"/>
                  </a:lnTo>
                  <a:lnTo>
                    <a:pt x="3317" y="434"/>
                  </a:lnTo>
                  <a:lnTo>
                    <a:pt x="3343" y="422"/>
                  </a:lnTo>
                  <a:lnTo>
                    <a:pt x="3363" y="402"/>
                  </a:lnTo>
                  <a:lnTo>
                    <a:pt x="3379" y="376"/>
                  </a:lnTo>
                  <a:lnTo>
                    <a:pt x="3387" y="344"/>
                  </a:lnTo>
                  <a:lnTo>
                    <a:pt x="3391" y="307"/>
                  </a:lnTo>
                  <a:lnTo>
                    <a:pt x="3387" y="273"/>
                  </a:lnTo>
                  <a:lnTo>
                    <a:pt x="3379" y="245"/>
                  </a:lnTo>
                  <a:lnTo>
                    <a:pt x="3365" y="221"/>
                  </a:lnTo>
                  <a:lnTo>
                    <a:pt x="3345" y="203"/>
                  </a:lnTo>
                  <a:lnTo>
                    <a:pt x="3319" y="191"/>
                  </a:lnTo>
                  <a:lnTo>
                    <a:pt x="3300" y="185"/>
                  </a:lnTo>
                  <a:lnTo>
                    <a:pt x="3272" y="183"/>
                  </a:lnTo>
                  <a:lnTo>
                    <a:pt x="3238" y="181"/>
                  </a:lnTo>
                  <a:lnTo>
                    <a:pt x="2942" y="181"/>
                  </a:lnTo>
                  <a:close/>
                  <a:moveTo>
                    <a:pt x="4215" y="165"/>
                  </a:moveTo>
                  <a:lnTo>
                    <a:pt x="4159" y="169"/>
                  </a:lnTo>
                  <a:lnTo>
                    <a:pt x="4111" y="181"/>
                  </a:lnTo>
                  <a:lnTo>
                    <a:pt x="4069" y="201"/>
                  </a:lnTo>
                  <a:lnTo>
                    <a:pt x="4034" y="227"/>
                  </a:lnTo>
                  <a:lnTo>
                    <a:pt x="4006" y="261"/>
                  </a:lnTo>
                  <a:lnTo>
                    <a:pt x="3988" y="295"/>
                  </a:lnTo>
                  <a:lnTo>
                    <a:pt x="3974" y="334"/>
                  </a:lnTo>
                  <a:lnTo>
                    <a:pt x="3964" y="382"/>
                  </a:lnTo>
                  <a:lnTo>
                    <a:pt x="3958" y="438"/>
                  </a:lnTo>
                  <a:lnTo>
                    <a:pt x="3956" y="500"/>
                  </a:lnTo>
                  <a:lnTo>
                    <a:pt x="3958" y="565"/>
                  </a:lnTo>
                  <a:lnTo>
                    <a:pt x="3966" y="625"/>
                  </a:lnTo>
                  <a:lnTo>
                    <a:pt x="3978" y="675"/>
                  </a:lnTo>
                  <a:lnTo>
                    <a:pt x="3996" y="718"/>
                  </a:lnTo>
                  <a:lnTo>
                    <a:pt x="4018" y="756"/>
                  </a:lnTo>
                  <a:lnTo>
                    <a:pt x="4045" y="784"/>
                  </a:lnTo>
                  <a:lnTo>
                    <a:pt x="4079" y="808"/>
                  </a:lnTo>
                  <a:lnTo>
                    <a:pt x="4119" y="824"/>
                  </a:lnTo>
                  <a:lnTo>
                    <a:pt x="4165" y="834"/>
                  </a:lnTo>
                  <a:lnTo>
                    <a:pt x="4215" y="836"/>
                  </a:lnTo>
                  <a:lnTo>
                    <a:pt x="4264" y="834"/>
                  </a:lnTo>
                  <a:lnTo>
                    <a:pt x="4308" y="824"/>
                  </a:lnTo>
                  <a:lnTo>
                    <a:pt x="4348" y="808"/>
                  </a:lnTo>
                  <a:lnTo>
                    <a:pt x="4380" y="784"/>
                  </a:lnTo>
                  <a:lnTo>
                    <a:pt x="4407" y="754"/>
                  </a:lnTo>
                  <a:lnTo>
                    <a:pt x="4431" y="718"/>
                  </a:lnTo>
                  <a:lnTo>
                    <a:pt x="4447" y="675"/>
                  </a:lnTo>
                  <a:lnTo>
                    <a:pt x="4459" y="625"/>
                  </a:lnTo>
                  <a:lnTo>
                    <a:pt x="4467" y="567"/>
                  </a:lnTo>
                  <a:lnTo>
                    <a:pt x="4469" y="502"/>
                  </a:lnTo>
                  <a:lnTo>
                    <a:pt x="4467" y="428"/>
                  </a:lnTo>
                  <a:lnTo>
                    <a:pt x="4457" y="364"/>
                  </a:lnTo>
                  <a:lnTo>
                    <a:pt x="4441" y="311"/>
                  </a:lnTo>
                  <a:lnTo>
                    <a:pt x="4419" y="265"/>
                  </a:lnTo>
                  <a:lnTo>
                    <a:pt x="4394" y="229"/>
                  </a:lnTo>
                  <a:lnTo>
                    <a:pt x="4360" y="201"/>
                  </a:lnTo>
                  <a:lnTo>
                    <a:pt x="4318" y="183"/>
                  </a:lnTo>
                  <a:lnTo>
                    <a:pt x="4270" y="171"/>
                  </a:lnTo>
                  <a:lnTo>
                    <a:pt x="4215" y="165"/>
                  </a:lnTo>
                  <a:close/>
                  <a:moveTo>
                    <a:pt x="4837" y="6"/>
                  </a:moveTo>
                  <a:lnTo>
                    <a:pt x="5108" y="6"/>
                  </a:lnTo>
                  <a:lnTo>
                    <a:pt x="5501" y="744"/>
                  </a:lnTo>
                  <a:lnTo>
                    <a:pt x="5501" y="6"/>
                  </a:lnTo>
                  <a:lnTo>
                    <a:pt x="5702" y="6"/>
                  </a:lnTo>
                  <a:lnTo>
                    <a:pt x="5702" y="997"/>
                  </a:lnTo>
                  <a:lnTo>
                    <a:pt x="5444" y="997"/>
                  </a:lnTo>
                  <a:lnTo>
                    <a:pt x="5038" y="271"/>
                  </a:lnTo>
                  <a:lnTo>
                    <a:pt x="5038" y="997"/>
                  </a:lnTo>
                  <a:lnTo>
                    <a:pt x="4837" y="997"/>
                  </a:lnTo>
                  <a:lnTo>
                    <a:pt x="4837" y="6"/>
                  </a:lnTo>
                  <a:close/>
                  <a:moveTo>
                    <a:pt x="2731" y="6"/>
                  </a:moveTo>
                  <a:lnTo>
                    <a:pt x="3214" y="6"/>
                  </a:lnTo>
                  <a:lnTo>
                    <a:pt x="3294" y="8"/>
                  </a:lnTo>
                  <a:lnTo>
                    <a:pt x="3361" y="14"/>
                  </a:lnTo>
                  <a:lnTo>
                    <a:pt x="3419" y="24"/>
                  </a:lnTo>
                  <a:lnTo>
                    <a:pt x="3467" y="40"/>
                  </a:lnTo>
                  <a:lnTo>
                    <a:pt x="3504" y="58"/>
                  </a:lnTo>
                  <a:lnTo>
                    <a:pt x="3540" y="86"/>
                  </a:lnTo>
                  <a:lnTo>
                    <a:pt x="3568" y="116"/>
                  </a:lnTo>
                  <a:lnTo>
                    <a:pt x="3592" y="153"/>
                  </a:lnTo>
                  <a:lnTo>
                    <a:pt x="3610" y="193"/>
                  </a:lnTo>
                  <a:lnTo>
                    <a:pt x="3620" y="237"/>
                  </a:lnTo>
                  <a:lnTo>
                    <a:pt x="3624" y="283"/>
                  </a:lnTo>
                  <a:lnTo>
                    <a:pt x="3620" y="336"/>
                  </a:lnTo>
                  <a:lnTo>
                    <a:pt x="3612" y="384"/>
                  </a:lnTo>
                  <a:lnTo>
                    <a:pt x="3598" y="428"/>
                  </a:lnTo>
                  <a:lnTo>
                    <a:pt x="3576" y="466"/>
                  </a:lnTo>
                  <a:lnTo>
                    <a:pt x="3550" y="500"/>
                  </a:lnTo>
                  <a:lnTo>
                    <a:pt x="3518" y="529"/>
                  </a:lnTo>
                  <a:lnTo>
                    <a:pt x="3479" y="551"/>
                  </a:lnTo>
                  <a:lnTo>
                    <a:pt x="3433" y="571"/>
                  </a:lnTo>
                  <a:lnTo>
                    <a:pt x="3469" y="585"/>
                  </a:lnTo>
                  <a:lnTo>
                    <a:pt x="3498" y="599"/>
                  </a:lnTo>
                  <a:lnTo>
                    <a:pt x="3522" y="615"/>
                  </a:lnTo>
                  <a:lnTo>
                    <a:pt x="3550" y="643"/>
                  </a:lnTo>
                  <a:lnTo>
                    <a:pt x="3576" y="683"/>
                  </a:lnTo>
                  <a:lnTo>
                    <a:pt x="3590" y="716"/>
                  </a:lnTo>
                  <a:lnTo>
                    <a:pt x="3602" y="750"/>
                  </a:lnTo>
                  <a:lnTo>
                    <a:pt x="3606" y="776"/>
                  </a:lnTo>
                  <a:lnTo>
                    <a:pt x="3610" y="808"/>
                  </a:lnTo>
                  <a:lnTo>
                    <a:pt x="3614" y="848"/>
                  </a:lnTo>
                  <a:lnTo>
                    <a:pt x="3620" y="911"/>
                  </a:lnTo>
                  <a:lnTo>
                    <a:pt x="3628" y="961"/>
                  </a:lnTo>
                  <a:lnTo>
                    <a:pt x="3638" y="997"/>
                  </a:lnTo>
                  <a:lnTo>
                    <a:pt x="3401" y="997"/>
                  </a:lnTo>
                  <a:lnTo>
                    <a:pt x="3395" y="975"/>
                  </a:lnTo>
                  <a:lnTo>
                    <a:pt x="3389" y="945"/>
                  </a:lnTo>
                  <a:lnTo>
                    <a:pt x="3385" y="905"/>
                  </a:lnTo>
                  <a:lnTo>
                    <a:pt x="3379" y="856"/>
                  </a:lnTo>
                  <a:lnTo>
                    <a:pt x="3371" y="802"/>
                  </a:lnTo>
                  <a:lnTo>
                    <a:pt x="3361" y="758"/>
                  </a:lnTo>
                  <a:lnTo>
                    <a:pt x="3347" y="722"/>
                  </a:lnTo>
                  <a:lnTo>
                    <a:pt x="3329" y="694"/>
                  </a:lnTo>
                  <a:lnTo>
                    <a:pt x="3306" y="671"/>
                  </a:lnTo>
                  <a:lnTo>
                    <a:pt x="3278" y="651"/>
                  </a:lnTo>
                  <a:lnTo>
                    <a:pt x="3246" y="637"/>
                  </a:lnTo>
                  <a:lnTo>
                    <a:pt x="3208" y="627"/>
                  </a:lnTo>
                  <a:lnTo>
                    <a:pt x="3162" y="623"/>
                  </a:lnTo>
                  <a:lnTo>
                    <a:pt x="3111" y="621"/>
                  </a:lnTo>
                  <a:lnTo>
                    <a:pt x="2942" y="621"/>
                  </a:lnTo>
                  <a:lnTo>
                    <a:pt x="2942" y="997"/>
                  </a:lnTo>
                  <a:lnTo>
                    <a:pt x="2731" y="997"/>
                  </a:lnTo>
                  <a:lnTo>
                    <a:pt x="2731" y="6"/>
                  </a:lnTo>
                  <a:close/>
                  <a:moveTo>
                    <a:pt x="1718" y="6"/>
                  </a:moveTo>
                  <a:lnTo>
                    <a:pt x="1929" y="6"/>
                  </a:lnTo>
                  <a:lnTo>
                    <a:pt x="1929" y="599"/>
                  </a:lnTo>
                  <a:lnTo>
                    <a:pt x="1929" y="645"/>
                  </a:lnTo>
                  <a:lnTo>
                    <a:pt x="1933" y="681"/>
                  </a:lnTo>
                  <a:lnTo>
                    <a:pt x="1939" y="710"/>
                  </a:lnTo>
                  <a:lnTo>
                    <a:pt x="1955" y="748"/>
                  </a:lnTo>
                  <a:lnTo>
                    <a:pt x="1979" y="778"/>
                  </a:lnTo>
                  <a:lnTo>
                    <a:pt x="2015" y="804"/>
                  </a:lnTo>
                  <a:lnTo>
                    <a:pt x="2054" y="824"/>
                  </a:lnTo>
                  <a:lnTo>
                    <a:pt x="2102" y="836"/>
                  </a:lnTo>
                  <a:lnTo>
                    <a:pt x="2154" y="838"/>
                  </a:lnTo>
                  <a:lnTo>
                    <a:pt x="2200" y="836"/>
                  </a:lnTo>
                  <a:lnTo>
                    <a:pt x="2241" y="828"/>
                  </a:lnTo>
                  <a:lnTo>
                    <a:pt x="2277" y="814"/>
                  </a:lnTo>
                  <a:lnTo>
                    <a:pt x="2309" y="796"/>
                  </a:lnTo>
                  <a:lnTo>
                    <a:pt x="2335" y="776"/>
                  </a:lnTo>
                  <a:lnTo>
                    <a:pt x="2351" y="750"/>
                  </a:lnTo>
                  <a:lnTo>
                    <a:pt x="2361" y="724"/>
                  </a:lnTo>
                  <a:lnTo>
                    <a:pt x="2367" y="691"/>
                  </a:lnTo>
                  <a:lnTo>
                    <a:pt x="2371" y="649"/>
                  </a:lnTo>
                  <a:lnTo>
                    <a:pt x="2373" y="599"/>
                  </a:lnTo>
                  <a:lnTo>
                    <a:pt x="2373" y="6"/>
                  </a:lnTo>
                  <a:lnTo>
                    <a:pt x="2583" y="6"/>
                  </a:lnTo>
                  <a:lnTo>
                    <a:pt x="2583" y="589"/>
                  </a:lnTo>
                  <a:lnTo>
                    <a:pt x="2580" y="663"/>
                  </a:lnTo>
                  <a:lnTo>
                    <a:pt x="2572" y="726"/>
                  </a:lnTo>
                  <a:lnTo>
                    <a:pt x="2560" y="780"/>
                  </a:lnTo>
                  <a:lnTo>
                    <a:pt x="2540" y="828"/>
                  </a:lnTo>
                  <a:lnTo>
                    <a:pt x="2516" y="868"/>
                  </a:lnTo>
                  <a:lnTo>
                    <a:pt x="2484" y="901"/>
                  </a:lnTo>
                  <a:lnTo>
                    <a:pt x="2442" y="933"/>
                  </a:lnTo>
                  <a:lnTo>
                    <a:pt x="2395" y="959"/>
                  </a:lnTo>
                  <a:lnTo>
                    <a:pt x="2343" y="979"/>
                  </a:lnTo>
                  <a:lnTo>
                    <a:pt x="2283" y="993"/>
                  </a:lnTo>
                  <a:lnTo>
                    <a:pt x="2219" y="1003"/>
                  </a:lnTo>
                  <a:lnTo>
                    <a:pt x="2150" y="1005"/>
                  </a:lnTo>
                  <a:lnTo>
                    <a:pt x="2078" y="1003"/>
                  </a:lnTo>
                  <a:lnTo>
                    <a:pt x="2011" y="993"/>
                  </a:lnTo>
                  <a:lnTo>
                    <a:pt x="1951" y="979"/>
                  </a:lnTo>
                  <a:lnTo>
                    <a:pt x="1899" y="961"/>
                  </a:lnTo>
                  <a:lnTo>
                    <a:pt x="1853" y="935"/>
                  </a:lnTo>
                  <a:lnTo>
                    <a:pt x="1816" y="903"/>
                  </a:lnTo>
                  <a:lnTo>
                    <a:pt x="1782" y="868"/>
                  </a:lnTo>
                  <a:lnTo>
                    <a:pt x="1756" y="828"/>
                  </a:lnTo>
                  <a:lnTo>
                    <a:pt x="1738" y="786"/>
                  </a:lnTo>
                  <a:lnTo>
                    <a:pt x="1730" y="750"/>
                  </a:lnTo>
                  <a:lnTo>
                    <a:pt x="1722" y="708"/>
                  </a:lnTo>
                  <a:lnTo>
                    <a:pt x="1718" y="661"/>
                  </a:lnTo>
                  <a:lnTo>
                    <a:pt x="1718" y="605"/>
                  </a:lnTo>
                  <a:lnTo>
                    <a:pt x="1718" y="6"/>
                  </a:lnTo>
                  <a:close/>
                  <a:moveTo>
                    <a:pt x="1058" y="6"/>
                  </a:moveTo>
                  <a:lnTo>
                    <a:pt x="1301" y="6"/>
                  </a:lnTo>
                  <a:lnTo>
                    <a:pt x="1712" y="997"/>
                  </a:lnTo>
                  <a:lnTo>
                    <a:pt x="1464" y="997"/>
                  </a:lnTo>
                  <a:lnTo>
                    <a:pt x="1368" y="768"/>
                  </a:lnTo>
                  <a:lnTo>
                    <a:pt x="990" y="768"/>
                  </a:lnTo>
                  <a:lnTo>
                    <a:pt x="895" y="997"/>
                  </a:lnTo>
                  <a:lnTo>
                    <a:pt x="648" y="997"/>
                  </a:lnTo>
                  <a:lnTo>
                    <a:pt x="1058" y="6"/>
                  </a:lnTo>
                  <a:close/>
                  <a:moveTo>
                    <a:pt x="0" y="6"/>
                  </a:moveTo>
                  <a:lnTo>
                    <a:pt x="855" y="6"/>
                  </a:lnTo>
                  <a:lnTo>
                    <a:pt x="855" y="181"/>
                  </a:lnTo>
                  <a:lnTo>
                    <a:pt x="527" y="181"/>
                  </a:lnTo>
                  <a:lnTo>
                    <a:pt x="527" y="997"/>
                  </a:lnTo>
                  <a:lnTo>
                    <a:pt x="316" y="997"/>
                  </a:lnTo>
                  <a:lnTo>
                    <a:pt x="316" y="181"/>
                  </a:lnTo>
                  <a:lnTo>
                    <a:pt x="0" y="181"/>
                  </a:lnTo>
                  <a:lnTo>
                    <a:pt x="0" y="6"/>
                  </a:lnTo>
                  <a:close/>
                  <a:moveTo>
                    <a:pt x="4213" y="0"/>
                  </a:moveTo>
                  <a:lnTo>
                    <a:pt x="4284" y="2"/>
                  </a:lnTo>
                  <a:lnTo>
                    <a:pt x="4352" y="12"/>
                  </a:lnTo>
                  <a:lnTo>
                    <a:pt x="4415" y="28"/>
                  </a:lnTo>
                  <a:lnTo>
                    <a:pt x="4475" y="50"/>
                  </a:lnTo>
                  <a:lnTo>
                    <a:pt x="4525" y="78"/>
                  </a:lnTo>
                  <a:lnTo>
                    <a:pt x="4569" y="112"/>
                  </a:lnTo>
                  <a:lnTo>
                    <a:pt x="4604" y="151"/>
                  </a:lnTo>
                  <a:lnTo>
                    <a:pt x="4636" y="199"/>
                  </a:lnTo>
                  <a:lnTo>
                    <a:pt x="4660" y="253"/>
                  </a:lnTo>
                  <a:lnTo>
                    <a:pt x="4678" y="311"/>
                  </a:lnTo>
                  <a:lnTo>
                    <a:pt x="4692" y="374"/>
                  </a:lnTo>
                  <a:lnTo>
                    <a:pt x="4700" y="442"/>
                  </a:lnTo>
                  <a:lnTo>
                    <a:pt x="4702" y="515"/>
                  </a:lnTo>
                  <a:lnTo>
                    <a:pt x="4700" y="589"/>
                  </a:lnTo>
                  <a:lnTo>
                    <a:pt x="4690" y="657"/>
                  </a:lnTo>
                  <a:lnTo>
                    <a:pt x="4674" y="720"/>
                  </a:lnTo>
                  <a:lnTo>
                    <a:pt x="4650" y="778"/>
                  </a:lnTo>
                  <a:lnTo>
                    <a:pt x="4622" y="828"/>
                  </a:lnTo>
                  <a:lnTo>
                    <a:pt x="4588" y="872"/>
                  </a:lnTo>
                  <a:lnTo>
                    <a:pt x="4551" y="909"/>
                  </a:lnTo>
                  <a:lnTo>
                    <a:pt x="4505" y="939"/>
                  </a:lnTo>
                  <a:lnTo>
                    <a:pt x="4455" y="963"/>
                  </a:lnTo>
                  <a:lnTo>
                    <a:pt x="4386" y="985"/>
                  </a:lnTo>
                  <a:lnTo>
                    <a:pt x="4310" y="999"/>
                  </a:lnTo>
                  <a:lnTo>
                    <a:pt x="4228" y="1003"/>
                  </a:lnTo>
                  <a:lnTo>
                    <a:pt x="4147" y="999"/>
                  </a:lnTo>
                  <a:lnTo>
                    <a:pt x="4071" y="987"/>
                  </a:lnTo>
                  <a:lnTo>
                    <a:pt x="4002" y="967"/>
                  </a:lnTo>
                  <a:lnTo>
                    <a:pt x="3936" y="941"/>
                  </a:lnTo>
                  <a:lnTo>
                    <a:pt x="3888" y="911"/>
                  </a:lnTo>
                  <a:lnTo>
                    <a:pt x="3845" y="874"/>
                  </a:lnTo>
                  <a:lnTo>
                    <a:pt x="3809" y="830"/>
                  </a:lnTo>
                  <a:lnTo>
                    <a:pt x="3779" y="776"/>
                  </a:lnTo>
                  <a:lnTo>
                    <a:pt x="3755" y="718"/>
                  </a:lnTo>
                  <a:lnTo>
                    <a:pt x="3737" y="653"/>
                  </a:lnTo>
                  <a:lnTo>
                    <a:pt x="3727" y="583"/>
                  </a:lnTo>
                  <a:lnTo>
                    <a:pt x="3723" y="506"/>
                  </a:lnTo>
                  <a:lnTo>
                    <a:pt x="3725" y="428"/>
                  </a:lnTo>
                  <a:lnTo>
                    <a:pt x="3735" y="358"/>
                  </a:lnTo>
                  <a:lnTo>
                    <a:pt x="3749" y="293"/>
                  </a:lnTo>
                  <a:lnTo>
                    <a:pt x="3769" y="235"/>
                  </a:lnTo>
                  <a:lnTo>
                    <a:pt x="3795" y="185"/>
                  </a:lnTo>
                  <a:lnTo>
                    <a:pt x="3827" y="140"/>
                  </a:lnTo>
                  <a:lnTo>
                    <a:pt x="3864" y="102"/>
                  </a:lnTo>
                  <a:lnTo>
                    <a:pt x="3906" y="72"/>
                  </a:lnTo>
                  <a:lnTo>
                    <a:pt x="3956" y="46"/>
                  </a:lnTo>
                  <a:lnTo>
                    <a:pt x="4012" y="26"/>
                  </a:lnTo>
                  <a:lnTo>
                    <a:pt x="4071" y="12"/>
                  </a:lnTo>
                  <a:lnTo>
                    <a:pt x="4139" y="2"/>
                  </a:lnTo>
                  <a:lnTo>
                    <a:pt x="42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1" name="Freeform 8"/>
            <p:cNvSpPr>
              <a:spLocks noEditPoints="1"/>
            </p:cNvSpPr>
            <p:nvPr userDrawn="1"/>
          </p:nvSpPr>
          <p:spPr bwMode="auto">
            <a:xfrm>
              <a:off x="7920221" y="242502"/>
              <a:ext cx="638684" cy="540188"/>
            </a:xfrm>
            <a:custGeom>
              <a:avLst/>
              <a:gdLst>
                <a:gd name="T0" fmla="*/ 1977 w 3319"/>
                <a:gd name="T1" fmla="*/ 1371 h 2809"/>
                <a:gd name="T2" fmla="*/ 1977 w 3319"/>
                <a:gd name="T3" fmla="*/ 1613 h 2809"/>
                <a:gd name="T4" fmla="*/ 1977 w 3319"/>
                <a:gd name="T5" fmla="*/ 1770 h 2809"/>
                <a:gd name="T6" fmla="*/ 1895 w 3319"/>
                <a:gd name="T7" fmla="*/ 1961 h 2809"/>
                <a:gd name="T8" fmla="*/ 1682 w 3319"/>
                <a:gd name="T9" fmla="*/ 2109 h 2809"/>
                <a:gd name="T10" fmla="*/ 1398 w 3319"/>
                <a:gd name="T11" fmla="*/ 2228 h 2809"/>
                <a:gd name="T12" fmla="*/ 1078 w 3319"/>
                <a:gd name="T13" fmla="*/ 2341 h 2809"/>
                <a:gd name="T14" fmla="*/ 738 w 3319"/>
                <a:gd name="T15" fmla="*/ 2471 h 2809"/>
                <a:gd name="T16" fmla="*/ 439 w 3319"/>
                <a:gd name="T17" fmla="*/ 2640 h 2809"/>
                <a:gd name="T18" fmla="*/ 362 w 3319"/>
                <a:gd name="T19" fmla="*/ 2560 h 2809"/>
                <a:gd name="T20" fmla="*/ 573 w 3319"/>
                <a:gd name="T21" fmla="*/ 1949 h 2809"/>
                <a:gd name="T22" fmla="*/ 756 w 3319"/>
                <a:gd name="T23" fmla="*/ 1790 h 2809"/>
                <a:gd name="T24" fmla="*/ 1016 w 3319"/>
                <a:gd name="T25" fmla="*/ 1681 h 2809"/>
                <a:gd name="T26" fmla="*/ 1328 w 3319"/>
                <a:gd name="T27" fmla="*/ 1589 h 2809"/>
                <a:gd name="T28" fmla="*/ 1682 w 3319"/>
                <a:gd name="T29" fmla="*/ 1476 h 2809"/>
                <a:gd name="T30" fmla="*/ 1903 w 3319"/>
                <a:gd name="T31" fmla="*/ 1349 h 2809"/>
                <a:gd name="T32" fmla="*/ 453 w 3319"/>
                <a:gd name="T33" fmla="*/ 857 h 2809"/>
                <a:gd name="T34" fmla="*/ 612 w 3319"/>
                <a:gd name="T35" fmla="*/ 917 h 2809"/>
                <a:gd name="T36" fmla="*/ 740 w 3319"/>
                <a:gd name="T37" fmla="*/ 1090 h 2809"/>
                <a:gd name="T38" fmla="*/ 865 w 3319"/>
                <a:gd name="T39" fmla="*/ 1303 h 2809"/>
                <a:gd name="T40" fmla="*/ 1018 w 3319"/>
                <a:gd name="T41" fmla="*/ 1484 h 2809"/>
                <a:gd name="T42" fmla="*/ 1233 w 3319"/>
                <a:gd name="T43" fmla="*/ 1589 h 2809"/>
                <a:gd name="T44" fmla="*/ 946 w 3319"/>
                <a:gd name="T45" fmla="*/ 1587 h 2809"/>
                <a:gd name="T46" fmla="*/ 748 w 3319"/>
                <a:gd name="T47" fmla="*/ 1587 h 2809"/>
                <a:gd name="T48" fmla="*/ 537 w 3319"/>
                <a:gd name="T49" fmla="*/ 1572 h 2809"/>
                <a:gd name="T50" fmla="*/ 388 w 3319"/>
                <a:gd name="T51" fmla="*/ 1458 h 2809"/>
                <a:gd name="T52" fmla="*/ 280 w 3319"/>
                <a:gd name="T53" fmla="*/ 1269 h 2809"/>
                <a:gd name="T54" fmla="*/ 181 w 3319"/>
                <a:gd name="T55" fmla="*/ 1064 h 2809"/>
                <a:gd name="T56" fmla="*/ 69 w 3319"/>
                <a:gd name="T57" fmla="*/ 927 h 2809"/>
                <a:gd name="T58" fmla="*/ 123 w 3319"/>
                <a:gd name="T59" fmla="*/ 893 h 2809"/>
                <a:gd name="T60" fmla="*/ 354 w 3319"/>
                <a:gd name="T61" fmla="*/ 869 h 2809"/>
                <a:gd name="T62" fmla="*/ 2206 w 3319"/>
                <a:gd name="T63" fmla="*/ 680 h 2809"/>
                <a:gd name="T64" fmla="*/ 2428 w 3319"/>
                <a:gd name="T65" fmla="*/ 788 h 2809"/>
                <a:gd name="T66" fmla="*/ 2627 w 3319"/>
                <a:gd name="T67" fmla="*/ 1025 h 2809"/>
                <a:gd name="T68" fmla="*/ 2808 w 3319"/>
                <a:gd name="T69" fmla="*/ 1291 h 2809"/>
                <a:gd name="T70" fmla="*/ 3035 w 3319"/>
                <a:gd name="T71" fmla="*/ 1492 h 2809"/>
                <a:gd name="T72" fmla="*/ 3319 w 3319"/>
                <a:gd name="T73" fmla="*/ 1589 h 2809"/>
                <a:gd name="T74" fmla="*/ 2848 w 3319"/>
                <a:gd name="T75" fmla="*/ 1589 h 2809"/>
                <a:gd name="T76" fmla="*/ 2490 w 3319"/>
                <a:gd name="T77" fmla="*/ 1589 h 2809"/>
                <a:gd name="T78" fmla="*/ 2253 w 3319"/>
                <a:gd name="T79" fmla="*/ 1556 h 2809"/>
                <a:gd name="T80" fmla="*/ 2122 w 3319"/>
                <a:gd name="T81" fmla="*/ 1442 h 2809"/>
                <a:gd name="T82" fmla="*/ 2036 w 3319"/>
                <a:gd name="T83" fmla="*/ 1277 h 2809"/>
                <a:gd name="T84" fmla="*/ 1947 w 3319"/>
                <a:gd name="T85" fmla="*/ 1082 h 2809"/>
                <a:gd name="T86" fmla="*/ 1794 w 3319"/>
                <a:gd name="T87" fmla="*/ 873 h 2809"/>
                <a:gd name="T88" fmla="*/ 1591 w 3319"/>
                <a:gd name="T89" fmla="*/ 754 h 2809"/>
                <a:gd name="T90" fmla="*/ 1730 w 3319"/>
                <a:gd name="T91" fmla="*/ 724 h 2809"/>
                <a:gd name="T92" fmla="*/ 1993 w 3319"/>
                <a:gd name="T93" fmla="*/ 696 h 2809"/>
                <a:gd name="T94" fmla="*/ 2146 w 3319"/>
                <a:gd name="T95" fmla="*/ 680 h 2809"/>
                <a:gd name="T96" fmla="*/ 1977 w 3319"/>
                <a:gd name="T97" fmla="*/ 86 h 2809"/>
                <a:gd name="T98" fmla="*/ 1977 w 3319"/>
                <a:gd name="T99" fmla="*/ 277 h 2809"/>
                <a:gd name="T100" fmla="*/ 1971 w 3319"/>
                <a:gd name="T101" fmla="*/ 410 h 2809"/>
                <a:gd name="T102" fmla="*/ 1846 w 3319"/>
                <a:gd name="T103" fmla="*/ 561 h 2809"/>
                <a:gd name="T104" fmla="*/ 1603 w 3319"/>
                <a:gd name="T105" fmla="*/ 690 h 2809"/>
                <a:gd name="T106" fmla="*/ 1324 w 3319"/>
                <a:gd name="T107" fmla="*/ 806 h 2809"/>
                <a:gd name="T108" fmla="*/ 1036 w 3319"/>
                <a:gd name="T109" fmla="*/ 955 h 2809"/>
                <a:gd name="T110" fmla="*/ 813 w 3319"/>
                <a:gd name="T111" fmla="*/ 1166 h 2809"/>
                <a:gd name="T112" fmla="*/ 964 w 3319"/>
                <a:gd name="T113" fmla="*/ 698 h 2809"/>
                <a:gd name="T114" fmla="*/ 1098 w 3319"/>
                <a:gd name="T115" fmla="*/ 525 h 2809"/>
                <a:gd name="T116" fmla="*/ 1348 w 3319"/>
                <a:gd name="T117" fmla="*/ 390 h 2809"/>
                <a:gd name="T118" fmla="*/ 1631 w 3319"/>
                <a:gd name="T119" fmla="*/ 275 h 2809"/>
                <a:gd name="T120" fmla="*/ 1861 w 3319"/>
                <a:gd name="T121" fmla="*/ 157 h 2809"/>
                <a:gd name="T122" fmla="*/ 1977 w 3319"/>
                <a:gd name="T123" fmla="*/ 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9" h="2809">
                  <a:moveTo>
                    <a:pt x="1977" y="1210"/>
                  </a:moveTo>
                  <a:lnTo>
                    <a:pt x="1977" y="1257"/>
                  </a:lnTo>
                  <a:lnTo>
                    <a:pt x="1977" y="1311"/>
                  </a:lnTo>
                  <a:lnTo>
                    <a:pt x="1977" y="1371"/>
                  </a:lnTo>
                  <a:lnTo>
                    <a:pt x="1977" y="1432"/>
                  </a:lnTo>
                  <a:lnTo>
                    <a:pt x="1977" y="1494"/>
                  </a:lnTo>
                  <a:lnTo>
                    <a:pt x="1977" y="1556"/>
                  </a:lnTo>
                  <a:lnTo>
                    <a:pt x="1977" y="1613"/>
                  </a:lnTo>
                  <a:lnTo>
                    <a:pt x="1977" y="1665"/>
                  </a:lnTo>
                  <a:lnTo>
                    <a:pt x="1977" y="1711"/>
                  </a:lnTo>
                  <a:lnTo>
                    <a:pt x="1977" y="1747"/>
                  </a:lnTo>
                  <a:lnTo>
                    <a:pt x="1977" y="1770"/>
                  </a:lnTo>
                  <a:lnTo>
                    <a:pt x="1973" y="1822"/>
                  </a:lnTo>
                  <a:lnTo>
                    <a:pt x="1955" y="1872"/>
                  </a:lnTo>
                  <a:lnTo>
                    <a:pt x="1929" y="1918"/>
                  </a:lnTo>
                  <a:lnTo>
                    <a:pt x="1895" y="1961"/>
                  </a:lnTo>
                  <a:lnTo>
                    <a:pt x="1852" y="2001"/>
                  </a:lnTo>
                  <a:lnTo>
                    <a:pt x="1802" y="2039"/>
                  </a:lnTo>
                  <a:lnTo>
                    <a:pt x="1744" y="2075"/>
                  </a:lnTo>
                  <a:lnTo>
                    <a:pt x="1682" y="2109"/>
                  </a:lnTo>
                  <a:lnTo>
                    <a:pt x="1615" y="2140"/>
                  </a:lnTo>
                  <a:lnTo>
                    <a:pt x="1545" y="2170"/>
                  </a:lnTo>
                  <a:lnTo>
                    <a:pt x="1472" y="2200"/>
                  </a:lnTo>
                  <a:lnTo>
                    <a:pt x="1398" y="2228"/>
                  </a:lnTo>
                  <a:lnTo>
                    <a:pt x="1322" y="2256"/>
                  </a:lnTo>
                  <a:lnTo>
                    <a:pt x="1247" y="2284"/>
                  </a:lnTo>
                  <a:lnTo>
                    <a:pt x="1163" y="2311"/>
                  </a:lnTo>
                  <a:lnTo>
                    <a:pt x="1078" y="2341"/>
                  </a:lnTo>
                  <a:lnTo>
                    <a:pt x="992" y="2371"/>
                  </a:lnTo>
                  <a:lnTo>
                    <a:pt x="907" y="2403"/>
                  </a:lnTo>
                  <a:lnTo>
                    <a:pt x="821" y="2437"/>
                  </a:lnTo>
                  <a:lnTo>
                    <a:pt x="738" y="2471"/>
                  </a:lnTo>
                  <a:lnTo>
                    <a:pt x="656" y="2508"/>
                  </a:lnTo>
                  <a:lnTo>
                    <a:pt x="580" y="2550"/>
                  </a:lnTo>
                  <a:lnTo>
                    <a:pt x="507" y="2594"/>
                  </a:lnTo>
                  <a:lnTo>
                    <a:pt x="439" y="2640"/>
                  </a:lnTo>
                  <a:lnTo>
                    <a:pt x="378" y="2691"/>
                  </a:lnTo>
                  <a:lnTo>
                    <a:pt x="324" y="2749"/>
                  </a:lnTo>
                  <a:lnTo>
                    <a:pt x="278" y="2809"/>
                  </a:lnTo>
                  <a:lnTo>
                    <a:pt x="362" y="2560"/>
                  </a:lnTo>
                  <a:lnTo>
                    <a:pt x="443" y="2311"/>
                  </a:lnTo>
                  <a:lnTo>
                    <a:pt x="521" y="2061"/>
                  </a:lnTo>
                  <a:lnTo>
                    <a:pt x="543" y="2003"/>
                  </a:lnTo>
                  <a:lnTo>
                    <a:pt x="573" y="1949"/>
                  </a:lnTo>
                  <a:lnTo>
                    <a:pt x="610" y="1904"/>
                  </a:lnTo>
                  <a:lnTo>
                    <a:pt x="652" y="1862"/>
                  </a:lnTo>
                  <a:lnTo>
                    <a:pt x="702" y="1824"/>
                  </a:lnTo>
                  <a:lnTo>
                    <a:pt x="756" y="1790"/>
                  </a:lnTo>
                  <a:lnTo>
                    <a:pt x="813" y="1758"/>
                  </a:lnTo>
                  <a:lnTo>
                    <a:pt x="877" y="1731"/>
                  </a:lnTo>
                  <a:lnTo>
                    <a:pt x="944" y="1705"/>
                  </a:lnTo>
                  <a:lnTo>
                    <a:pt x="1016" y="1681"/>
                  </a:lnTo>
                  <a:lnTo>
                    <a:pt x="1092" y="1657"/>
                  </a:lnTo>
                  <a:lnTo>
                    <a:pt x="1167" y="1635"/>
                  </a:lnTo>
                  <a:lnTo>
                    <a:pt x="1247" y="1611"/>
                  </a:lnTo>
                  <a:lnTo>
                    <a:pt x="1328" y="1589"/>
                  </a:lnTo>
                  <a:lnTo>
                    <a:pt x="1430" y="1560"/>
                  </a:lnTo>
                  <a:lnTo>
                    <a:pt x="1521" y="1532"/>
                  </a:lnTo>
                  <a:lnTo>
                    <a:pt x="1607" y="1504"/>
                  </a:lnTo>
                  <a:lnTo>
                    <a:pt x="1682" y="1476"/>
                  </a:lnTo>
                  <a:lnTo>
                    <a:pt x="1750" y="1448"/>
                  </a:lnTo>
                  <a:lnTo>
                    <a:pt x="1810" y="1418"/>
                  </a:lnTo>
                  <a:lnTo>
                    <a:pt x="1861" y="1385"/>
                  </a:lnTo>
                  <a:lnTo>
                    <a:pt x="1903" y="1349"/>
                  </a:lnTo>
                  <a:lnTo>
                    <a:pt x="1937" y="1307"/>
                  </a:lnTo>
                  <a:lnTo>
                    <a:pt x="1961" y="1261"/>
                  </a:lnTo>
                  <a:lnTo>
                    <a:pt x="1977" y="1210"/>
                  </a:lnTo>
                  <a:close/>
                  <a:moveTo>
                    <a:pt x="453" y="857"/>
                  </a:moveTo>
                  <a:lnTo>
                    <a:pt x="499" y="859"/>
                  </a:lnTo>
                  <a:lnTo>
                    <a:pt x="539" y="869"/>
                  </a:lnTo>
                  <a:lnTo>
                    <a:pt x="578" y="889"/>
                  </a:lnTo>
                  <a:lnTo>
                    <a:pt x="612" y="917"/>
                  </a:lnTo>
                  <a:lnTo>
                    <a:pt x="646" y="951"/>
                  </a:lnTo>
                  <a:lnTo>
                    <a:pt x="678" y="993"/>
                  </a:lnTo>
                  <a:lnTo>
                    <a:pt x="710" y="1038"/>
                  </a:lnTo>
                  <a:lnTo>
                    <a:pt x="740" y="1090"/>
                  </a:lnTo>
                  <a:lnTo>
                    <a:pt x="769" y="1142"/>
                  </a:lnTo>
                  <a:lnTo>
                    <a:pt x="801" y="1198"/>
                  </a:lnTo>
                  <a:lnTo>
                    <a:pt x="833" y="1251"/>
                  </a:lnTo>
                  <a:lnTo>
                    <a:pt x="865" y="1303"/>
                  </a:lnTo>
                  <a:lnTo>
                    <a:pt x="899" y="1353"/>
                  </a:lnTo>
                  <a:lnTo>
                    <a:pt x="937" y="1400"/>
                  </a:lnTo>
                  <a:lnTo>
                    <a:pt x="974" y="1444"/>
                  </a:lnTo>
                  <a:lnTo>
                    <a:pt x="1018" y="1484"/>
                  </a:lnTo>
                  <a:lnTo>
                    <a:pt x="1064" y="1520"/>
                  </a:lnTo>
                  <a:lnTo>
                    <a:pt x="1116" y="1550"/>
                  </a:lnTo>
                  <a:lnTo>
                    <a:pt x="1171" y="1572"/>
                  </a:lnTo>
                  <a:lnTo>
                    <a:pt x="1233" y="1589"/>
                  </a:lnTo>
                  <a:lnTo>
                    <a:pt x="1145" y="1589"/>
                  </a:lnTo>
                  <a:lnTo>
                    <a:pt x="1070" y="1587"/>
                  </a:lnTo>
                  <a:lnTo>
                    <a:pt x="1004" y="1587"/>
                  </a:lnTo>
                  <a:lnTo>
                    <a:pt x="946" y="1587"/>
                  </a:lnTo>
                  <a:lnTo>
                    <a:pt x="893" y="1587"/>
                  </a:lnTo>
                  <a:lnTo>
                    <a:pt x="843" y="1587"/>
                  </a:lnTo>
                  <a:lnTo>
                    <a:pt x="795" y="1587"/>
                  </a:lnTo>
                  <a:lnTo>
                    <a:pt x="748" y="1587"/>
                  </a:lnTo>
                  <a:lnTo>
                    <a:pt x="698" y="1587"/>
                  </a:lnTo>
                  <a:lnTo>
                    <a:pt x="642" y="1589"/>
                  </a:lnTo>
                  <a:lnTo>
                    <a:pt x="586" y="1583"/>
                  </a:lnTo>
                  <a:lnTo>
                    <a:pt x="537" y="1572"/>
                  </a:lnTo>
                  <a:lnTo>
                    <a:pt x="493" y="1552"/>
                  </a:lnTo>
                  <a:lnTo>
                    <a:pt x="453" y="1526"/>
                  </a:lnTo>
                  <a:lnTo>
                    <a:pt x="419" y="1496"/>
                  </a:lnTo>
                  <a:lnTo>
                    <a:pt x="388" y="1458"/>
                  </a:lnTo>
                  <a:lnTo>
                    <a:pt x="358" y="1418"/>
                  </a:lnTo>
                  <a:lnTo>
                    <a:pt x="332" y="1373"/>
                  </a:lnTo>
                  <a:lnTo>
                    <a:pt x="306" y="1323"/>
                  </a:lnTo>
                  <a:lnTo>
                    <a:pt x="280" y="1269"/>
                  </a:lnTo>
                  <a:lnTo>
                    <a:pt x="254" y="1215"/>
                  </a:lnTo>
                  <a:lnTo>
                    <a:pt x="228" y="1164"/>
                  </a:lnTo>
                  <a:lnTo>
                    <a:pt x="205" y="1112"/>
                  </a:lnTo>
                  <a:lnTo>
                    <a:pt x="181" y="1064"/>
                  </a:lnTo>
                  <a:lnTo>
                    <a:pt x="155" y="1021"/>
                  </a:lnTo>
                  <a:lnTo>
                    <a:pt x="127" y="983"/>
                  </a:lnTo>
                  <a:lnTo>
                    <a:pt x="99" y="951"/>
                  </a:lnTo>
                  <a:lnTo>
                    <a:pt x="69" y="927"/>
                  </a:lnTo>
                  <a:lnTo>
                    <a:pt x="35" y="911"/>
                  </a:lnTo>
                  <a:lnTo>
                    <a:pt x="0" y="905"/>
                  </a:lnTo>
                  <a:lnTo>
                    <a:pt x="59" y="899"/>
                  </a:lnTo>
                  <a:lnTo>
                    <a:pt x="123" y="893"/>
                  </a:lnTo>
                  <a:lnTo>
                    <a:pt x="185" y="887"/>
                  </a:lnTo>
                  <a:lnTo>
                    <a:pt x="244" y="879"/>
                  </a:lnTo>
                  <a:lnTo>
                    <a:pt x="302" y="873"/>
                  </a:lnTo>
                  <a:lnTo>
                    <a:pt x="354" y="869"/>
                  </a:lnTo>
                  <a:lnTo>
                    <a:pt x="397" y="863"/>
                  </a:lnTo>
                  <a:lnTo>
                    <a:pt x="431" y="861"/>
                  </a:lnTo>
                  <a:lnTo>
                    <a:pt x="453" y="857"/>
                  </a:lnTo>
                  <a:close/>
                  <a:moveTo>
                    <a:pt x="2206" y="680"/>
                  </a:moveTo>
                  <a:lnTo>
                    <a:pt x="2263" y="692"/>
                  </a:lnTo>
                  <a:lnTo>
                    <a:pt x="2319" y="714"/>
                  </a:lnTo>
                  <a:lnTo>
                    <a:pt x="2375" y="746"/>
                  </a:lnTo>
                  <a:lnTo>
                    <a:pt x="2428" y="788"/>
                  </a:lnTo>
                  <a:lnTo>
                    <a:pt x="2480" y="838"/>
                  </a:lnTo>
                  <a:lnTo>
                    <a:pt x="2530" y="895"/>
                  </a:lnTo>
                  <a:lnTo>
                    <a:pt x="2580" y="957"/>
                  </a:lnTo>
                  <a:lnTo>
                    <a:pt x="2627" y="1025"/>
                  </a:lnTo>
                  <a:lnTo>
                    <a:pt x="2673" y="1098"/>
                  </a:lnTo>
                  <a:lnTo>
                    <a:pt x="2715" y="1164"/>
                  </a:lnTo>
                  <a:lnTo>
                    <a:pt x="2759" y="1229"/>
                  </a:lnTo>
                  <a:lnTo>
                    <a:pt x="2808" y="1291"/>
                  </a:lnTo>
                  <a:lnTo>
                    <a:pt x="2860" y="1349"/>
                  </a:lnTo>
                  <a:lnTo>
                    <a:pt x="2914" y="1402"/>
                  </a:lnTo>
                  <a:lnTo>
                    <a:pt x="2973" y="1450"/>
                  </a:lnTo>
                  <a:lnTo>
                    <a:pt x="3035" y="1492"/>
                  </a:lnTo>
                  <a:lnTo>
                    <a:pt x="3101" y="1528"/>
                  </a:lnTo>
                  <a:lnTo>
                    <a:pt x="3168" y="1558"/>
                  </a:lnTo>
                  <a:lnTo>
                    <a:pt x="3242" y="1577"/>
                  </a:lnTo>
                  <a:lnTo>
                    <a:pt x="3319" y="1589"/>
                  </a:lnTo>
                  <a:lnTo>
                    <a:pt x="3184" y="1589"/>
                  </a:lnTo>
                  <a:lnTo>
                    <a:pt x="3063" y="1589"/>
                  </a:lnTo>
                  <a:lnTo>
                    <a:pt x="2951" y="1589"/>
                  </a:lnTo>
                  <a:lnTo>
                    <a:pt x="2848" y="1589"/>
                  </a:lnTo>
                  <a:lnTo>
                    <a:pt x="2753" y="1589"/>
                  </a:lnTo>
                  <a:lnTo>
                    <a:pt x="2663" y="1589"/>
                  </a:lnTo>
                  <a:lnTo>
                    <a:pt x="2576" y="1589"/>
                  </a:lnTo>
                  <a:lnTo>
                    <a:pt x="2490" y="1589"/>
                  </a:lnTo>
                  <a:lnTo>
                    <a:pt x="2406" y="1589"/>
                  </a:lnTo>
                  <a:lnTo>
                    <a:pt x="2349" y="1583"/>
                  </a:lnTo>
                  <a:lnTo>
                    <a:pt x="2297" y="1574"/>
                  </a:lnTo>
                  <a:lnTo>
                    <a:pt x="2253" y="1556"/>
                  </a:lnTo>
                  <a:lnTo>
                    <a:pt x="2214" y="1534"/>
                  </a:lnTo>
                  <a:lnTo>
                    <a:pt x="2180" y="1508"/>
                  </a:lnTo>
                  <a:lnTo>
                    <a:pt x="2150" y="1476"/>
                  </a:lnTo>
                  <a:lnTo>
                    <a:pt x="2122" y="1442"/>
                  </a:lnTo>
                  <a:lnTo>
                    <a:pt x="2098" y="1404"/>
                  </a:lnTo>
                  <a:lnTo>
                    <a:pt x="2076" y="1365"/>
                  </a:lnTo>
                  <a:lnTo>
                    <a:pt x="2056" y="1321"/>
                  </a:lnTo>
                  <a:lnTo>
                    <a:pt x="2036" y="1277"/>
                  </a:lnTo>
                  <a:lnTo>
                    <a:pt x="2017" y="1233"/>
                  </a:lnTo>
                  <a:lnTo>
                    <a:pt x="1999" y="1188"/>
                  </a:lnTo>
                  <a:lnTo>
                    <a:pt x="1977" y="1144"/>
                  </a:lnTo>
                  <a:lnTo>
                    <a:pt x="1947" y="1082"/>
                  </a:lnTo>
                  <a:lnTo>
                    <a:pt x="1913" y="1025"/>
                  </a:lnTo>
                  <a:lnTo>
                    <a:pt x="1877" y="969"/>
                  </a:lnTo>
                  <a:lnTo>
                    <a:pt x="1838" y="919"/>
                  </a:lnTo>
                  <a:lnTo>
                    <a:pt x="1794" y="873"/>
                  </a:lnTo>
                  <a:lnTo>
                    <a:pt x="1748" y="834"/>
                  </a:lnTo>
                  <a:lnTo>
                    <a:pt x="1698" y="800"/>
                  </a:lnTo>
                  <a:lnTo>
                    <a:pt x="1647" y="772"/>
                  </a:lnTo>
                  <a:lnTo>
                    <a:pt x="1591" y="754"/>
                  </a:lnTo>
                  <a:lnTo>
                    <a:pt x="1529" y="744"/>
                  </a:lnTo>
                  <a:lnTo>
                    <a:pt x="1595" y="738"/>
                  </a:lnTo>
                  <a:lnTo>
                    <a:pt x="1663" y="730"/>
                  </a:lnTo>
                  <a:lnTo>
                    <a:pt x="1730" y="724"/>
                  </a:lnTo>
                  <a:lnTo>
                    <a:pt x="1800" y="716"/>
                  </a:lnTo>
                  <a:lnTo>
                    <a:pt x="1867" y="710"/>
                  </a:lnTo>
                  <a:lnTo>
                    <a:pt x="1933" y="702"/>
                  </a:lnTo>
                  <a:lnTo>
                    <a:pt x="1993" y="696"/>
                  </a:lnTo>
                  <a:lnTo>
                    <a:pt x="2044" y="690"/>
                  </a:lnTo>
                  <a:lnTo>
                    <a:pt x="2088" y="686"/>
                  </a:lnTo>
                  <a:lnTo>
                    <a:pt x="2122" y="682"/>
                  </a:lnTo>
                  <a:lnTo>
                    <a:pt x="2146" y="680"/>
                  </a:lnTo>
                  <a:lnTo>
                    <a:pt x="2206" y="680"/>
                  </a:lnTo>
                  <a:close/>
                  <a:moveTo>
                    <a:pt x="1977" y="0"/>
                  </a:moveTo>
                  <a:lnTo>
                    <a:pt x="1977" y="40"/>
                  </a:lnTo>
                  <a:lnTo>
                    <a:pt x="1977" y="86"/>
                  </a:lnTo>
                  <a:lnTo>
                    <a:pt x="1977" y="135"/>
                  </a:lnTo>
                  <a:lnTo>
                    <a:pt x="1977" y="185"/>
                  </a:lnTo>
                  <a:lnTo>
                    <a:pt x="1977" y="233"/>
                  </a:lnTo>
                  <a:lnTo>
                    <a:pt x="1977" y="277"/>
                  </a:lnTo>
                  <a:lnTo>
                    <a:pt x="1977" y="316"/>
                  </a:lnTo>
                  <a:lnTo>
                    <a:pt x="1977" y="346"/>
                  </a:lnTo>
                  <a:lnTo>
                    <a:pt x="1977" y="366"/>
                  </a:lnTo>
                  <a:lnTo>
                    <a:pt x="1971" y="410"/>
                  </a:lnTo>
                  <a:lnTo>
                    <a:pt x="1955" y="452"/>
                  </a:lnTo>
                  <a:lnTo>
                    <a:pt x="1927" y="489"/>
                  </a:lnTo>
                  <a:lnTo>
                    <a:pt x="1889" y="527"/>
                  </a:lnTo>
                  <a:lnTo>
                    <a:pt x="1846" y="561"/>
                  </a:lnTo>
                  <a:lnTo>
                    <a:pt x="1792" y="595"/>
                  </a:lnTo>
                  <a:lnTo>
                    <a:pt x="1734" y="629"/>
                  </a:lnTo>
                  <a:lnTo>
                    <a:pt x="1670" y="659"/>
                  </a:lnTo>
                  <a:lnTo>
                    <a:pt x="1603" y="690"/>
                  </a:lnTo>
                  <a:lnTo>
                    <a:pt x="1533" y="720"/>
                  </a:lnTo>
                  <a:lnTo>
                    <a:pt x="1460" y="750"/>
                  </a:lnTo>
                  <a:lnTo>
                    <a:pt x="1394" y="778"/>
                  </a:lnTo>
                  <a:lnTo>
                    <a:pt x="1324" y="806"/>
                  </a:lnTo>
                  <a:lnTo>
                    <a:pt x="1253" y="838"/>
                  </a:lnTo>
                  <a:lnTo>
                    <a:pt x="1179" y="873"/>
                  </a:lnTo>
                  <a:lnTo>
                    <a:pt x="1108" y="913"/>
                  </a:lnTo>
                  <a:lnTo>
                    <a:pt x="1036" y="955"/>
                  </a:lnTo>
                  <a:lnTo>
                    <a:pt x="970" y="1001"/>
                  </a:lnTo>
                  <a:lnTo>
                    <a:pt x="909" y="1052"/>
                  </a:lnTo>
                  <a:lnTo>
                    <a:pt x="857" y="1106"/>
                  </a:lnTo>
                  <a:lnTo>
                    <a:pt x="813" y="1166"/>
                  </a:lnTo>
                  <a:lnTo>
                    <a:pt x="849" y="1052"/>
                  </a:lnTo>
                  <a:lnTo>
                    <a:pt x="889" y="933"/>
                  </a:lnTo>
                  <a:lnTo>
                    <a:pt x="929" y="814"/>
                  </a:lnTo>
                  <a:lnTo>
                    <a:pt x="964" y="698"/>
                  </a:lnTo>
                  <a:lnTo>
                    <a:pt x="986" y="649"/>
                  </a:lnTo>
                  <a:lnTo>
                    <a:pt x="1014" y="605"/>
                  </a:lnTo>
                  <a:lnTo>
                    <a:pt x="1052" y="563"/>
                  </a:lnTo>
                  <a:lnTo>
                    <a:pt x="1098" y="525"/>
                  </a:lnTo>
                  <a:lnTo>
                    <a:pt x="1149" y="489"/>
                  </a:lnTo>
                  <a:lnTo>
                    <a:pt x="1209" y="456"/>
                  </a:lnTo>
                  <a:lnTo>
                    <a:pt x="1275" y="422"/>
                  </a:lnTo>
                  <a:lnTo>
                    <a:pt x="1348" y="390"/>
                  </a:lnTo>
                  <a:lnTo>
                    <a:pt x="1428" y="356"/>
                  </a:lnTo>
                  <a:lnTo>
                    <a:pt x="1497" y="328"/>
                  </a:lnTo>
                  <a:lnTo>
                    <a:pt x="1565" y="302"/>
                  </a:lnTo>
                  <a:lnTo>
                    <a:pt x="1631" y="275"/>
                  </a:lnTo>
                  <a:lnTo>
                    <a:pt x="1694" y="249"/>
                  </a:lnTo>
                  <a:lnTo>
                    <a:pt x="1756" y="219"/>
                  </a:lnTo>
                  <a:lnTo>
                    <a:pt x="1812" y="189"/>
                  </a:lnTo>
                  <a:lnTo>
                    <a:pt x="1861" y="157"/>
                  </a:lnTo>
                  <a:lnTo>
                    <a:pt x="1903" y="123"/>
                  </a:lnTo>
                  <a:lnTo>
                    <a:pt x="1937" y="86"/>
                  </a:lnTo>
                  <a:lnTo>
                    <a:pt x="1963" y="46"/>
                  </a:lnTo>
                  <a:lnTo>
                    <a:pt x="19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23" name="Prostokąt 22"/>
          <p:cNvSpPr/>
          <p:nvPr userDrawn="1"/>
        </p:nvSpPr>
        <p:spPr>
          <a:xfrm>
            <a:off x="7732401" y="6558598"/>
            <a:ext cx="1263804" cy="299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userDrawn="1"/>
        </p:nvSpPr>
        <p:spPr>
          <a:xfrm>
            <a:off x="7732402" y="6568318"/>
            <a:ext cx="1263804" cy="291170"/>
          </a:xfrm>
          <a:prstGeom prst="rect">
            <a:avLst/>
          </a:prstGeom>
          <a:noFill/>
        </p:spPr>
        <p:txBody>
          <a:bodyPr wrap="square" rtlCol="0">
            <a:spAutoFit/>
          </a:bodyPr>
          <a:lstStyle/>
          <a:p>
            <a:pPr algn="ctr"/>
            <a:r>
              <a:rPr lang="pl-PL" sz="1292" dirty="0" smtClean="0">
                <a:solidFill>
                  <a:schemeClr val="bg2"/>
                </a:solidFill>
              </a:rPr>
              <a:t>tauron.pl</a:t>
            </a:r>
            <a:endParaRPr lang="pl-PL" sz="1292" dirty="0">
              <a:solidFill>
                <a:schemeClr val="bg2"/>
              </a:solidFill>
            </a:endParaRPr>
          </a:p>
        </p:txBody>
      </p:sp>
    </p:spTree>
    <p:extLst>
      <p:ext uri="{BB962C8B-B14F-4D97-AF65-F5344CB8AC3E}">
        <p14:creationId xmlns:p14="http://schemas.microsoft.com/office/powerpoint/2010/main" val="31575970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iming>
    <p:tnLst>
      <p:par>
        <p:cTn id="1" dur="indefinite" restart="never" nodeType="tmRoot"/>
      </p:par>
    </p:tnLst>
  </p:timing>
  <p:hf sldNum="0" hdr="0"/>
  <p:txStyles>
    <p:titleStyle>
      <a:lvl1pPr algn="l" defTabSz="844083" rtl="0" eaLnBrk="1" latinLnBrk="0" hangingPunct="1">
        <a:lnSpc>
          <a:spcPct val="90000"/>
        </a:lnSpc>
        <a:spcBef>
          <a:spcPct val="0"/>
        </a:spcBef>
        <a:buNone/>
        <a:defRPr sz="4062" kern="1200">
          <a:solidFill>
            <a:srgbClr val="707173"/>
          </a:solidFill>
          <a:latin typeface="Arial" panose="020B0604020202020204" pitchFamily="34" charset="0"/>
          <a:ea typeface="+mj-ea"/>
          <a:cs typeface="Arial" panose="020B0604020202020204" pitchFamily="34" charset="0"/>
        </a:defRPr>
      </a:lvl1pPr>
    </p:titleStyle>
    <p:bodyStyle>
      <a:lvl1pPr marL="474796" indent="-474796" algn="l" defTabSz="844083" rtl="0" eaLnBrk="1" latinLnBrk="0" hangingPunct="1">
        <a:lnSpc>
          <a:spcPct val="90000"/>
        </a:lnSpc>
        <a:spcBef>
          <a:spcPts val="923"/>
        </a:spcBef>
        <a:buClr>
          <a:srgbClr val="E2007A"/>
        </a:buClr>
        <a:buFont typeface="Arial" panose="020B0604020202020204" pitchFamily="34" charset="0"/>
        <a:buChar char="•"/>
        <a:defRPr sz="2585" kern="1200">
          <a:solidFill>
            <a:schemeClr val="tx1"/>
          </a:solidFill>
          <a:latin typeface="Arial" panose="020B0604020202020204" pitchFamily="34" charset="0"/>
          <a:ea typeface="+mn-ea"/>
          <a:cs typeface="Arial" panose="020B0604020202020204" pitchFamily="34" charset="0"/>
        </a:defRPr>
      </a:lvl1pPr>
      <a:lvl2pPr marL="844083" indent="-422041" algn="l" defTabSz="844083" rtl="0" eaLnBrk="1" latinLnBrk="0" hangingPunct="1">
        <a:lnSpc>
          <a:spcPct val="90000"/>
        </a:lnSpc>
        <a:spcBef>
          <a:spcPts val="462"/>
        </a:spcBef>
        <a:buClr>
          <a:srgbClr val="E2007A"/>
        </a:buClr>
        <a:buFont typeface="Arial" panose="020B0604020202020204" pitchFamily="34" charset="0"/>
        <a:buChar char="•"/>
        <a:defRPr sz="2215" kern="1200">
          <a:solidFill>
            <a:schemeClr val="tx1"/>
          </a:solidFill>
          <a:latin typeface="Arial" panose="020B0604020202020204" pitchFamily="34" charset="0"/>
          <a:ea typeface="+mn-ea"/>
          <a:cs typeface="Arial" panose="020B0604020202020204" pitchFamily="34" charset="0"/>
        </a:defRPr>
      </a:lvl2pPr>
      <a:lvl3pPr marL="1266124" indent="-422041" algn="l" defTabSz="844083" rtl="0" eaLnBrk="1" latinLnBrk="0" hangingPunct="1">
        <a:lnSpc>
          <a:spcPct val="90000"/>
        </a:lnSpc>
        <a:spcBef>
          <a:spcPts val="462"/>
        </a:spcBef>
        <a:buClr>
          <a:srgbClr val="E2007A"/>
        </a:buClr>
        <a:buFont typeface="Arial" panose="020B0604020202020204" pitchFamily="34" charset="0"/>
        <a:buChar char="•"/>
        <a:defRPr sz="1846" kern="1200">
          <a:solidFill>
            <a:schemeClr val="tx1"/>
          </a:solidFill>
          <a:latin typeface="Arial" panose="020B0604020202020204" pitchFamily="34" charset="0"/>
          <a:ea typeface="+mn-ea"/>
          <a:cs typeface="Arial" panose="020B0604020202020204" pitchFamily="34" charset="0"/>
        </a:defRPr>
      </a:lvl3pPr>
      <a:lvl4pPr marL="1582655" indent="-316531" algn="l" defTabSz="844083" rtl="0" eaLnBrk="1" latinLnBrk="0" hangingPunct="1">
        <a:lnSpc>
          <a:spcPct val="90000"/>
        </a:lnSpc>
        <a:spcBef>
          <a:spcPts val="462"/>
        </a:spcBef>
        <a:buClr>
          <a:srgbClr val="E2007A"/>
        </a:buClr>
        <a:buFont typeface="Arial" panose="020B0604020202020204" pitchFamily="34" charset="0"/>
        <a:buChar char="•"/>
        <a:defRPr sz="1662" kern="1200">
          <a:solidFill>
            <a:srgbClr val="707173"/>
          </a:solidFill>
          <a:latin typeface="Arial" panose="020B0604020202020204" pitchFamily="34" charset="0"/>
          <a:ea typeface="+mn-ea"/>
          <a:cs typeface="Arial" panose="020B0604020202020204" pitchFamily="34" charset="0"/>
        </a:defRPr>
      </a:lvl4pPr>
      <a:lvl5pPr marL="2004696" indent="-316531" algn="l" defTabSz="844083" rtl="0" eaLnBrk="1" latinLnBrk="0" hangingPunct="1">
        <a:lnSpc>
          <a:spcPct val="90000"/>
        </a:lnSpc>
        <a:spcBef>
          <a:spcPts val="462"/>
        </a:spcBef>
        <a:buClr>
          <a:srgbClr val="E2007A"/>
        </a:buClr>
        <a:buFont typeface="Arial" panose="020B0604020202020204" pitchFamily="34" charset="0"/>
        <a:buChar char="•"/>
        <a:defRPr sz="1662" kern="1200">
          <a:solidFill>
            <a:srgbClr val="707173"/>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pl-PL"/>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mailto:sekretariat@tauron-wydobycie.p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pig.gov.pl/" TargetMode="External"/><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D801313-E7D8-F247-BCBD-600089CAD20A}"/>
              </a:ext>
            </a:extLst>
          </p:cNvPr>
          <p:cNvSpPr txBox="1">
            <a:spLocks/>
          </p:cNvSpPr>
          <p:nvPr/>
        </p:nvSpPr>
        <p:spPr>
          <a:xfrm>
            <a:off x="418171" y="1241314"/>
            <a:ext cx="8313510" cy="626515"/>
          </a:xfrm>
          <a:prstGeom prst="rect">
            <a:avLst/>
          </a:prstGeom>
          <a:solidFill>
            <a:srgbClr val="A0F0EC"/>
          </a:solidFill>
        </p:spPr>
        <p:txBody>
          <a:bodyPr vert="horz" lIns="91440" tIns="45720" rIns="91440" bIns="45720" rtlCol="0" anchor="t">
            <a:noAutofit/>
          </a:bodyPr>
          <a:lstStyle>
            <a:defPPr>
              <a:defRPr lang="en-US"/>
            </a:defPPr>
            <a:lvl1pPr defTabSz="914400">
              <a:lnSpc>
                <a:spcPct val="90000"/>
              </a:lnSpc>
              <a:spcBef>
                <a:spcPct val="0"/>
              </a:spcBef>
              <a:buNone/>
              <a:defRPr sz="4800" b="1">
                <a:latin typeface="Titillium" panose="00000500000000000000" pitchFamily="50"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4800" b="1" i="0" u="none" strike="noStrike" kern="1200" cap="none" spc="0" normalizeH="0" baseline="0" noProof="0" dirty="0">
                <a:ln>
                  <a:noFill/>
                </a:ln>
                <a:solidFill>
                  <a:prstClr val="black"/>
                </a:solidFill>
                <a:effectLst/>
                <a:uLnTx/>
                <a:uFillTx/>
                <a:latin typeface="Titillium" panose="00000500000000000000" pitchFamily="50" charset="-18"/>
                <a:ea typeface="+mj-ea"/>
                <a:cs typeface="+mj-cs"/>
              </a:rPr>
              <a:t>ZG </a:t>
            </a:r>
            <a:r>
              <a:rPr kumimoji="0" lang="pl-PL" sz="4800" b="1" i="0" u="none" strike="noStrike" kern="1200" cap="none" spc="0" normalizeH="0" baseline="0" noProof="0" dirty="0" smtClean="0">
                <a:ln>
                  <a:noFill/>
                </a:ln>
                <a:solidFill>
                  <a:prstClr val="black"/>
                </a:solidFill>
                <a:effectLst/>
                <a:uLnTx/>
                <a:uFillTx/>
                <a:latin typeface="Titillium" panose="00000500000000000000" pitchFamily="50" charset="-18"/>
                <a:ea typeface="+mj-ea"/>
                <a:cs typeface="+mj-cs"/>
              </a:rPr>
              <a:t>Sobieski / ZG Janina / </a:t>
            </a:r>
            <a:r>
              <a:rPr kumimoji="0" lang="pl-PL" sz="4800" b="1" i="0" u="none" strike="noStrike" kern="1200" cap="none" spc="0" normalizeH="0" baseline="0" noProof="0" dirty="0">
                <a:ln>
                  <a:noFill/>
                </a:ln>
                <a:solidFill>
                  <a:prstClr val="black"/>
                </a:solidFill>
                <a:effectLst/>
                <a:uLnTx/>
                <a:uFillTx/>
                <a:latin typeface="Titillium" panose="00000500000000000000" pitchFamily="50" charset="-18"/>
                <a:ea typeface="+mj-ea"/>
                <a:cs typeface="+mj-cs"/>
              </a:rPr>
              <a:t>TWD</a:t>
            </a:r>
          </a:p>
        </p:txBody>
      </p:sp>
      <p:sp>
        <p:nvSpPr>
          <p:cNvPr id="6" name="Tytuł 1">
            <a:extLst>
              <a:ext uri="{FF2B5EF4-FFF2-40B4-BE49-F238E27FC236}">
                <a16:creationId xmlns:a16="http://schemas.microsoft.com/office/drawing/2014/main" id="{F5DFD94D-8273-5E44-A927-70D3F237EF49}"/>
              </a:ext>
            </a:extLst>
          </p:cNvPr>
          <p:cNvSpPr txBox="1">
            <a:spLocks/>
          </p:cNvSpPr>
          <p:nvPr/>
        </p:nvSpPr>
        <p:spPr>
          <a:xfrm>
            <a:off x="543622" y="2221926"/>
            <a:ext cx="8227088" cy="3234191"/>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endParaRPr lang="pl-PL" sz="1200" b="1" dirty="0" smtClean="0">
              <a:solidFill>
                <a:srgbClr val="FFFFFF"/>
              </a:solidFill>
              <a:latin typeface="Titillium" panose="00000500000000000000" pitchFamily="50" charset="-18"/>
            </a:endParaRPr>
          </a:p>
          <a:p>
            <a:pPr lvl="0"/>
            <a:endParaRPr lang="pl-PL" sz="3200" dirty="0" smtClean="0">
              <a:solidFill>
                <a:srgbClr val="FFFFFF"/>
              </a:solidFill>
              <a:latin typeface="Titillium" panose="00000500000000000000" pitchFamily="50" charset="-18"/>
            </a:endParaRPr>
          </a:p>
          <a:p>
            <a:pPr lvl="0"/>
            <a:r>
              <a:rPr lang="pl-PL" sz="3200" dirty="0" smtClean="0">
                <a:solidFill>
                  <a:srgbClr val="FFFFFF"/>
                </a:solidFill>
                <a:latin typeface="Titillium" panose="00000500000000000000" pitchFamily="50" charset="-18"/>
              </a:rPr>
              <a:t>Informacja dla mieszkańców Gminy Chrzanów w związku z odczuwalnością wstrząsów indukowanych działalnością Zakładów Górniczych TAURON Wydobycie S.A.</a:t>
            </a:r>
            <a:endParaRPr lang="pl-PL" sz="2000" dirty="0" smtClean="0">
              <a:solidFill>
                <a:srgbClr val="FFFFFF"/>
              </a:solidFill>
              <a:latin typeface="Titillium" panose="00000500000000000000" pitchFamily="50" charset="-18"/>
            </a:endParaRPr>
          </a:p>
          <a:p>
            <a:pPr lvl="0"/>
            <a:endParaRPr lang="pl-PL" sz="3200" dirty="0">
              <a:solidFill>
                <a:srgbClr val="FFFFFF"/>
              </a:solidFill>
              <a:latin typeface="Titillium" panose="00000500000000000000" pitchFamily="50" charset="-18"/>
            </a:endParaRPr>
          </a:p>
          <a:p>
            <a:pPr lvl="0"/>
            <a:endParaRPr lang="pl-PL" sz="3200" dirty="0">
              <a:solidFill>
                <a:srgbClr val="FFFFFF"/>
              </a:solidFill>
              <a:latin typeface="Titillium" panose="00000500000000000000" pitchFamily="50" charset="-18"/>
            </a:endParaRPr>
          </a:p>
          <a:p>
            <a:endParaRPr lang="pl-PL" sz="3200" dirty="0">
              <a:solidFill>
                <a:srgbClr val="FFFFFF"/>
              </a:solidFill>
              <a:latin typeface="Titillium" panose="00000500000000000000" pitchFamily="50" charset="-18"/>
            </a:endParaRPr>
          </a:p>
          <a:p>
            <a:pPr lvl="0"/>
            <a:r>
              <a:rPr lang="pl-PL" sz="1600" dirty="0" smtClean="0">
                <a:solidFill>
                  <a:srgbClr val="FFFFFF"/>
                </a:solidFill>
                <a:latin typeface="Titillium" panose="00000500000000000000" pitchFamily="50" charset="-18"/>
              </a:rPr>
              <a:t>XII.2022 r.</a:t>
            </a:r>
            <a:endParaRPr lang="pl-PL" sz="1600" dirty="0">
              <a:solidFill>
                <a:srgbClr val="FFFFFF"/>
              </a:solidFill>
              <a:latin typeface="Titillium" panose="00000500000000000000" pitchFamily="50" charset="-18"/>
            </a:endParaRPr>
          </a:p>
        </p:txBody>
      </p:sp>
    </p:spTree>
    <p:extLst>
      <p:ext uri="{BB962C8B-B14F-4D97-AF65-F5344CB8AC3E}">
        <p14:creationId xmlns:p14="http://schemas.microsoft.com/office/powerpoint/2010/main" val="3655619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03504" y="1517904"/>
            <a:ext cx="7991856" cy="3914918"/>
          </a:xfrm>
          <a:prstGeom prst="rect">
            <a:avLst/>
          </a:prstGeom>
        </p:spPr>
        <p:txBody>
          <a:bodyPr wrap="square">
            <a:spAutoFit/>
          </a:bodyPr>
          <a:lstStyle/>
          <a:p>
            <a:pPr algn="just">
              <a:lnSpc>
                <a:spcPct val="115000"/>
              </a:lnSpc>
              <a:spcAft>
                <a:spcPts val="0"/>
              </a:spcAft>
            </a:pPr>
            <a:r>
              <a:rPr lang="pl-PL" dirty="0"/>
              <a:t>Należy </a:t>
            </a:r>
            <a:r>
              <a:rPr lang="pl-PL" dirty="0" smtClean="0"/>
              <a:t>mieć na uwadze, że eksploatacja </a:t>
            </a:r>
            <a:r>
              <a:rPr lang="pl-PL" dirty="0"/>
              <a:t>pokładów węgla zagrożonych tąpaniami zawsze wiąże się z ryzykiem występowania wstrząsów górotworu. Całkowite wyeliminowanie tego zjawiska jest niemożliwe</a:t>
            </a:r>
            <a:r>
              <a:rPr lang="pl-PL" dirty="0" smtClean="0"/>
              <a:t>.</a:t>
            </a:r>
          </a:p>
          <a:p>
            <a:pPr algn="just">
              <a:lnSpc>
                <a:spcPct val="115000"/>
              </a:lnSpc>
              <a:spcAft>
                <a:spcPts val="0"/>
              </a:spcAft>
            </a:pPr>
            <a:endParaRPr lang="pl-PL" dirty="0" smtClean="0"/>
          </a:p>
          <a:p>
            <a:pPr algn="just">
              <a:lnSpc>
                <a:spcPct val="115000"/>
              </a:lnSpc>
              <a:spcAft>
                <a:spcPts val="0"/>
              </a:spcAft>
            </a:pPr>
            <a:r>
              <a:rPr lang="pl-PL" dirty="0" smtClean="0"/>
              <a:t>Zaznaczyć </a:t>
            </a:r>
            <a:r>
              <a:rPr lang="pl-PL" dirty="0"/>
              <a:t>jednak należy, że wszystkie parametry drgań gruntu rejestrowane przez najbliższe </a:t>
            </a:r>
            <a:r>
              <a:rPr lang="pl-PL" dirty="0" smtClean="0"/>
              <a:t>gminy </a:t>
            </a:r>
            <a:r>
              <a:rPr lang="pl-PL" dirty="0" smtClean="0"/>
              <a:t>Chrzanów </a:t>
            </a:r>
            <a:r>
              <a:rPr lang="pl-PL" dirty="0"/>
              <a:t>stanowisko pomiarowe są </a:t>
            </a:r>
            <a:r>
              <a:rPr lang="pl-PL" dirty="0" smtClean="0"/>
              <a:t>małe </a:t>
            </a:r>
            <a:br>
              <a:rPr lang="pl-PL" dirty="0" smtClean="0"/>
            </a:br>
            <a:r>
              <a:rPr lang="pl-PL" dirty="0" smtClean="0"/>
              <a:t>i </a:t>
            </a:r>
            <a:r>
              <a:rPr lang="pl-PL" dirty="0"/>
              <a:t>mieszczą się </a:t>
            </a:r>
            <a:r>
              <a:rPr lang="pl-PL" dirty="0" smtClean="0"/>
              <a:t>w </a:t>
            </a:r>
            <a:r>
              <a:rPr lang="pl-PL" dirty="0"/>
              <a:t>„</a:t>
            </a:r>
            <a:r>
              <a:rPr lang="pl-PL" b="1" dirty="0"/>
              <a:t>zerowym</a:t>
            </a:r>
            <a:r>
              <a:rPr lang="pl-PL" dirty="0"/>
              <a:t>” </a:t>
            </a:r>
            <a:r>
              <a:rPr lang="pl-PL" dirty="0" smtClean="0"/>
              <a:t>i „</a:t>
            </a:r>
            <a:r>
              <a:rPr lang="pl-PL" b="1" dirty="0" smtClean="0"/>
              <a:t>pierwszym</a:t>
            </a:r>
            <a:r>
              <a:rPr lang="pl-PL" dirty="0" smtClean="0"/>
              <a:t>” </a:t>
            </a:r>
            <a:r>
              <a:rPr lang="pl-PL" b="1" dirty="0" smtClean="0"/>
              <a:t>stopniu</a:t>
            </a:r>
            <a:r>
              <a:rPr lang="pl-PL" dirty="0" smtClean="0"/>
              <a:t> </a:t>
            </a:r>
            <a:r>
              <a:rPr lang="pl-PL" dirty="0"/>
              <a:t>w siedmiostopniowej </a:t>
            </a:r>
            <a:r>
              <a:rPr lang="pl-PL" b="1" dirty="0"/>
              <a:t>skali</a:t>
            </a:r>
            <a:r>
              <a:rPr lang="pl-PL" dirty="0"/>
              <a:t> intensywności drgań gruntu </a:t>
            </a:r>
            <a:r>
              <a:rPr lang="pl-PL" b="1" dirty="0"/>
              <a:t>GSIS-2017</a:t>
            </a:r>
            <a:r>
              <a:rPr lang="pl-PL" dirty="0"/>
              <a:t>, która klasyfikuje skutki wstrząsów na powierzchni terenu</a:t>
            </a:r>
            <a:r>
              <a:rPr lang="pl-PL" dirty="0" smtClean="0"/>
              <a:t>.</a:t>
            </a:r>
          </a:p>
          <a:p>
            <a:pPr algn="just">
              <a:lnSpc>
                <a:spcPct val="115000"/>
              </a:lnSpc>
              <a:spcAft>
                <a:spcPts val="0"/>
              </a:spcAft>
            </a:pPr>
            <a:endParaRPr lang="pl-PL" dirty="0" smtClean="0"/>
          </a:p>
          <a:p>
            <a:pPr algn="just">
              <a:lnSpc>
                <a:spcPct val="115000"/>
              </a:lnSpc>
              <a:spcAft>
                <a:spcPts val="0"/>
              </a:spcAft>
            </a:pPr>
            <a:r>
              <a:rPr lang="pl-PL" dirty="0" smtClean="0"/>
              <a:t>Zgodnie </a:t>
            </a:r>
            <a:r>
              <a:rPr lang="pl-PL" dirty="0"/>
              <a:t>z opisem tej skali oddziaływania te są nieszkodliwe dla obiektów budowlanych i słabo odczuwalne przez mieszkańców.</a:t>
            </a:r>
          </a:p>
        </p:txBody>
      </p:sp>
    </p:spTree>
    <p:extLst>
      <p:ext uri="{BB962C8B-B14F-4D97-AF65-F5344CB8AC3E}">
        <p14:creationId xmlns:p14="http://schemas.microsoft.com/office/powerpoint/2010/main" val="525668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37665294-9084-9643-A1B8-0C519DE1FA47}"/>
              </a:ext>
            </a:extLst>
          </p:cNvPr>
          <p:cNvSpPr/>
          <p:nvPr/>
        </p:nvSpPr>
        <p:spPr>
          <a:xfrm>
            <a:off x="213212" y="299060"/>
            <a:ext cx="8663472" cy="707886"/>
          </a:xfrm>
          <a:prstGeom prst="rect">
            <a:avLst/>
          </a:prstGeom>
        </p:spPr>
        <p:txBody>
          <a:bodyPr wrap="square">
            <a:spAutoFit/>
          </a:bodyPr>
          <a:lstStyle/>
          <a:p>
            <a:pPr algn="ctr"/>
            <a:r>
              <a:rPr lang="pl-PL" sz="2000" b="1" dirty="0" smtClean="0">
                <a:solidFill>
                  <a:srgbClr val="E2007A"/>
                </a:solidFill>
                <a:latin typeface="Titillium Web" panose="00000500000000000000" pitchFamily="2" charset="-18"/>
                <a:cs typeface="Calibri"/>
              </a:rPr>
              <a:t>Zgodność prowadzonej działalności wydobywczej</a:t>
            </a:r>
            <a:br>
              <a:rPr lang="pl-PL" sz="2000" b="1" dirty="0" smtClean="0">
                <a:solidFill>
                  <a:srgbClr val="E2007A"/>
                </a:solidFill>
                <a:latin typeface="Titillium Web" panose="00000500000000000000" pitchFamily="2" charset="-18"/>
                <a:cs typeface="Calibri"/>
              </a:rPr>
            </a:br>
            <a:r>
              <a:rPr lang="pl-PL" sz="2000" b="1" dirty="0" smtClean="0">
                <a:solidFill>
                  <a:srgbClr val="E2007A"/>
                </a:solidFill>
                <a:latin typeface="Titillium Web" panose="00000500000000000000" pitchFamily="2" charset="-18"/>
                <a:cs typeface="Calibri"/>
              </a:rPr>
              <a:t> z ustawodawstwem</a:t>
            </a:r>
          </a:p>
        </p:txBody>
      </p:sp>
      <p:sp>
        <p:nvSpPr>
          <p:cNvPr id="2" name="Prostokąt 1"/>
          <p:cNvSpPr/>
          <p:nvPr/>
        </p:nvSpPr>
        <p:spPr>
          <a:xfrm>
            <a:off x="335797" y="1051615"/>
            <a:ext cx="8606725" cy="5201424"/>
          </a:xfrm>
          <a:prstGeom prst="rect">
            <a:avLst/>
          </a:prstGeom>
        </p:spPr>
        <p:txBody>
          <a:bodyPr wrap="square">
            <a:spAutoFit/>
          </a:bodyPr>
          <a:lstStyle/>
          <a:p>
            <a:pPr algn="just">
              <a:spcAft>
                <a:spcPts val="0"/>
              </a:spcAft>
            </a:pPr>
            <a:r>
              <a:rPr lang="pl-PL" sz="2400" b="1" dirty="0" smtClean="0">
                <a:latin typeface="Calibri" panose="020F0502020204030204" pitchFamily="34" charset="0"/>
                <a:ea typeface="Calibri" panose="020F0502020204030204" pitchFamily="34" charset="0"/>
              </a:rPr>
              <a:t>TAURON Wydobycie S.A. postępuje zgodnie </a:t>
            </a:r>
            <a:r>
              <a:rPr lang="pl-PL" sz="2400" dirty="0" smtClean="0">
                <a:latin typeface="Calibri" panose="020F0502020204030204" pitchFamily="34" charset="0"/>
                <a:ea typeface="Calibri" panose="020F0502020204030204" pitchFamily="34" charset="0"/>
              </a:rPr>
              <a:t>z </a:t>
            </a:r>
            <a:r>
              <a:rPr lang="pl-PL" sz="2400" dirty="0">
                <a:latin typeface="Calibri" panose="020F0502020204030204" pitchFamily="34" charset="0"/>
                <a:ea typeface="Calibri" panose="020F0502020204030204" pitchFamily="34" charset="0"/>
              </a:rPr>
              <a:t>zapisami </a:t>
            </a:r>
            <a:r>
              <a:rPr lang="pl-PL" sz="2400" b="1" dirty="0" smtClean="0">
                <a:latin typeface="Calibri" panose="020F0502020204030204" pitchFamily="34" charset="0"/>
                <a:ea typeface="Calibri" panose="020F0502020204030204" pitchFamily="34" charset="0"/>
              </a:rPr>
              <a:t>Ustawy Prawo </a:t>
            </a:r>
            <a:r>
              <a:rPr lang="pl-PL" sz="2400" b="1" dirty="0">
                <a:latin typeface="Calibri" panose="020F0502020204030204" pitchFamily="34" charset="0"/>
                <a:ea typeface="Calibri" panose="020F0502020204030204" pitchFamily="34" charset="0"/>
              </a:rPr>
              <a:t>geologiczne i górnicze</a:t>
            </a:r>
            <a:r>
              <a:rPr lang="pl-PL" sz="2400" dirty="0">
                <a:latin typeface="Calibri" panose="020F0502020204030204" pitchFamily="34" charset="0"/>
                <a:ea typeface="Calibri" panose="020F0502020204030204" pitchFamily="34" charset="0"/>
              </a:rPr>
              <a:t> odnośnie prowadzenia rozpoznania zagrożeń związanych z ruchem zakładu górniczego i na bieżąco podejmuje działania zmierzające do zapobiegania i usuwania tych zagrożeń (również na powierzchni terenu górniczego, w przypadku wystąpienia wstrząsu podziemnego</a:t>
            </a:r>
            <a:r>
              <a:rPr lang="pl-PL" sz="2400" dirty="0" smtClean="0">
                <a:latin typeface="Calibri" panose="020F0502020204030204" pitchFamily="34" charset="0"/>
                <a:ea typeface="Calibri" panose="020F0502020204030204" pitchFamily="34" charset="0"/>
              </a:rPr>
              <a:t>).</a:t>
            </a:r>
          </a:p>
          <a:p>
            <a:pPr algn="just">
              <a:spcAft>
                <a:spcPts val="0"/>
              </a:spcAft>
            </a:pPr>
            <a:endParaRPr lang="pl-PL" sz="1000" dirty="0" smtClean="0">
              <a:latin typeface="Calibri" panose="020F0502020204030204" pitchFamily="34" charset="0"/>
              <a:ea typeface="Calibri" panose="020F0502020204030204" pitchFamily="34" charset="0"/>
            </a:endParaRPr>
          </a:p>
          <a:p>
            <a:pPr algn="just">
              <a:spcAft>
                <a:spcPts val="0"/>
              </a:spcAft>
            </a:pPr>
            <a:r>
              <a:rPr lang="pl-PL" sz="2400" b="1" dirty="0" smtClean="0">
                <a:latin typeface="Calibri" panose="020F0502020204030204" pitchFamily="34" charset="0"/>
                <a:ea typeface="Calibri" panose="020F0502020204030204" pitchFamily="34" charset="0"/>
              </a:rPr>
              <a:t>Niezwłocznie </a:t>
            </a:r>
            <a:r>
              <a:rPr lang="pl-PL" sz="2400" b="1" dirty="0">
                <a:latin typeface="Calibri" panose="020F0502020204030204" pitchFamily="34" charset="0"/>
                <a:ea typeface="Calibri" panose="020F0502020204030204" pitchFamily="34" charset="0"/>
              </a:rPr>
              <a:t>po odnotowaniu </a:t>
            </a:r>
            <a:r>
              <a:rPr lang="pl-PL" sz="2400" b="1" dirty="0" smtClean="0">
                <a:latin typeface="Calibri" panose="020F0502020204030204" pitchFamily="34" charset="0"/>
                <a:ea typeface="Calibri" panose="020F0502020204030204" pitchFamily="34" charset="0"/>
              </a:rPr>
              <a:t>wystąpienia </a:t>
            </a:r>
            <a:r>
              <a:rPr lang="pl-PL" sz="2400" b="1" dirty="0">
                <a:latin typeface="Calibri" panose="020F0502020204030204" pitchFamily="34" charset="0"/>
                <a:ea typeface="Calibri" panose="020F0502020204030204" pitchFamily="34" charset="0"/>
              </a:rPr>
              <a:t>wstrząsu właściwe służby </a:t>
            </a:r>
            <a:r>
              <a:rPr lang="pl-PL" sz="2400" b="1" dirty="0" smtClean="0">
                <a:latin typeface="Calibri" panose="020F0502020204030204" pitchFamily="34" charset="0"/>
                <a:ea typeface="Calibri" panose="020F0502020204030204" pitchFamily="34" charset="0"/>
              </a:rPr>
              <a:t>zakładów górniczych </a:t>
            </a:r>
            <a:r>
              <a:rPr lang="pl-PL" sz="2400" b="1" dirty="0">
                <a:latin typeface="Calibri" panose="020F0502020204030204" pitchFamily="34" charset="0"/>
                <a:ea typeface="Calibri" panose="020F0502020204030204" pitchFamily="34" charset="0"/>
              </a:rPr>
              <a:t>określają zasięg oddziaływania </a:t>
            </a:r>
            <a:r>
              <a:rPr lang="pl-PL" sz="2400" b="1" dirty="0" smtClean="0">
                <a:latin typeface="Calibri" panose="020F0502020204030204" pitchFamily="34" charset="0"/>
                <a:ea typeface="Calibri" panose="020F0502020204030204" pitchFamily="34" charset="0"/>
              </a:rPr>
              <a:t>oraz podejmują niezbędne działania mające na celu ustalenie ewentualnych szkód górniczych</a:t>
            </a:r>
            <a:r>
              <a:rPr lang="pl-PL" sz="2400" dirty="0" smtClean="0">
                <a:latin typeface="Calibri" panose="020F0502020204030204" pitchFamily="34" charset="0"/>
                <a:ea typeface="Calibri" panose="020F0502020204030204" pitchFamily="34" charset="0"/>
              </a:rPr>
              <a:t>. W przypadku odebrania zgłoszenia o wystąpieniu uszkodzeń ustalany jest stan faktyczny poprzez wywiad telefoniczny. Następnie są przeprowadzane oględziny przez inspektorów oddziału szkód górniczych.  </a:t>
            </a:r>
          </a:p>
          <a:p>
            <a:pPr algn="just">
              <a:spcAft>
                <a:spcPts val="0"/>
              </a:spcAft>
            </a:pPr>
            <a:endParaRPr lang="pl-PL" sz="10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4144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half" idx="2"/>
          </p:nvPr>
        </p:nvSpPr>
        <p:spPr/>
        <p:txBody>
          <a:bodyPr/>
          <a:lstStyle/>
          <a:p>
            <a:pPr algn="just"/>
            <a:r>
              <a:rPr lang="pl-PL" sz="2000" b="1" dirty="0">
                <a:latin typeface="Calibri" panose="020F0502020204030204" pitchFamily="34" charset="0"/>
                <a:ea typeface="Calibri" panose="020F0502020204030204" pitchFamily="34" charset="0"/>
              </a:rPr>
              <a:t>Rejestracji podlegają wszystkie zgłoszenia dotyczące skutków wstrząsu na powierzchni terenu</a:t>
            </a:r>
            <a:r>
              <a:rPr lang="pl-PL" sz="2000" dirty="0">
                <a:latin typeface="Calibri" panose="020F0502020204030204" pitchFamily="34" charset="0"/>
                <a:ea typeface="Calibri" panose="020F0502020204030204" pitchFamily="34" charset="0"/>
              </a:rPr>
              <a:t>, w tym celu </a:t>
            </a:r>
            <a:r>
              <a:rPr lang="pl-PL" sz="2000" dirty="0" smtClean="0">
                <a:latin typeface="Calibri" panose="020F0502020204030204" pitchFamily="34" charset="0"/>
                <a:ea typeface="Calibri" panose="020F0502020204030204" pitchFamily="34" charset="0"/>
              </a:rPr>
              <a:t>zakłady górnicze prowadzą </a:t>
            </a:r>
            <a:r>
              <a:rPr lang="pl-PL" sz="2000" dirty="0">
                <a:latin typeface="Calibri" panose="020F0502020204030204" pitchFamily="34" charset="0"/>
                <a:ea typeface="Calibri" panose="020F0502020204030204" pitchFamily="34" charset="0"/>
              </a:rPr>
              <a:t>całodobową automatyczną rejestrację zgłoszeń (pod numerem telefonu </a:t>
            </a:r>
            <a:r>
              <a:rPr lang="pl-PL" sz="2000" dirty="0" smtClean="0">
                <a:latin typeface="Calibri" panose="020F0502020204030204" pitchFamily="34" charset="0"/>
                <a:ea typeface="Calibri" panose="020F0502020204030204" pitchFamily="34" charset="0"/>
              </a:rPr>
              <a:t>                           </a:t>
            </a:r>
            <a:r>
              <a:rPr lang="pl-PL" sz="2000" b="1" dirty="0" smtClean="0">
                <a:latin typeface="Calibri" panose="020F0502020204030204" pitchFamily="34" charset="0"/>
                <a:ea typeface="Calibri" panose="020F0502020204030204" pitchFamily="34" charset="0"/>
              </a:rPr>
              <a:t>ZG Sobieski 32 </a:t>
            </a:r>
            <a:r>
              <a:rPr lang="pl-PL" sz="2000" b="1" dirty="0">
                <a:latin typeface="Calibri" panose="020F0502020204030204" pitchFamily="34" charset="0"/>
                <a:ea typeface="Calibri" panose="020F0502020204030204" pitchFamily="34" charset="0"/>
              </a:rPr>
              <a:t>618 </a:t>
            </a:r>
            <a:r>
              <a:rPr lang="pl-PL" sz="2000" b="1" dirty="0" smtClean="0">
                <a:latin typeface="Calibri" panose="020F0502020204030204" pitchFamily="34" charset="0"/>
                <a:ea typeface="Calibri" panose="020F0502020204030204" pitchFamily="34" charset="0"/>
              </a:rPr>
              <a:t>5995, </a:t>
            </a:r>
            <a:r>
              <a:rPr lang="pl-PL" sz="2000" b="1" dirty="0">
                <a:latin typeface="Calibri" panose="020F0502020204030204" pitchFamily="34" charset="0"/>
                <a:ea typeface="Calibri" panose="020F0502020204030204" pitchFamily="34" charset="0"/>
              </a:rPr>
              <a:t>ZG Janina 32 627 0414</a:t>
            </a:r>
            <a:r>
              <a:rPr lang="pl-PL" sz="2000" dirty="0" smtClean="0">
                <a:latin typeface="Calibri" panose="020F0502020204030204" pitchFamily="34" charset="0"/>
                <a:ea typeface="Calibri" panose="020F0502020204030204" pitchFamily="34" charset="0"/>
              </a:rPr>
              <a:t>). </a:t>
            </a:r>
          </a:p>
          <a:p>
            <a:pPr algn="just"/>
            <a:r>
              <a:rPr lang="pl-PL" sz="2000" dirty="0" smtClean="0">
                <a:latin typeface="Calibri" panose="020F0502020204030204" pitchFamily="34" charset="0"/>
                <a:ea typeface="Calibri" panose="020F0502020204030204" pitchFamily="34" charset="0"/>
              </a:rPr>
              <a:t>Zgłoszenia można dokonać e-mailem na adres:</a:t>
            </a:r>
          </a:p>
          <a:p>
            <a:pPr algn="just"/>
            <a:r>
              <a:rPr lang="pl-PL" sz="2000" dirty="0" smtClean="0">
                <a:latin typeface="Calibri" panose="020F0502020204030204" pitchFamily="34" charset="0"/>
                <a:ea typeface="Calibri" panose="020F0502020204030204" pitchFamily="34" charset="0"/>
              </a:rPr>
              <a:t> </a:t>
            </a:r>
            <a:r>
              <a:rPr lang="pl-PL" sz="2000" dirty="0" smtClean="0">
                <a:latin typeface="Calibri" panose="020F0502020204030204" pitchFamily="34" charset="0"/>
                <a:ea typeface="Calibri" panose="020F0502020204030204" pitchFamily="34" charset="0"/>
                <a:hlinkClick r:id="rId2"/>
              </a:rPr>
              <a:t>sekretariat@tauron-wydobycie.pl</a:t>
            </a:r>
            <a:r>
              <a:rPr lang="pl-PL" sz="2000" dirty="0" smtClean="0">
                <a:latin typeface="Calibri" panose="020F0502020204030204" pitchFamily="34" charset="0"/>
                <a:ea typeface="Calibri" panose="020F0502020204030204" pitchFamily="34" charset="0"/>
              </a:rPr>
              <a:t>, </a:t>
            </a:r>
          </a:p>
          <a:p>
            <a:pPr algn="just"/>
            <a:r>
              <a:rPr lang="pl-PL" sz="2000" dirty="0" smtClean="0">
                <a:latin typeface="Calibri" panose="020F0502020204030204" pitchFamily="34" charset="0"/>
                <a:ea typeface="Calibri" panose="020F0502020204030204" pitchFamily="34" charset="0"/>
              </a:rPr>
              <a:t>jak również pisemnie na adres: </a:t>
            </a:r>
          </a:p>
          <a:p>
            <a:pPr algn="just"/>
            <a:r>
              <a:rPr lang="pl-PL" sz="2000" i="1" dirty="0" smtClean="0">
                <a:latin typeface="Calibri" panose="020F0502020204030204" pitchFamily="34" charset="0"/>
                <a:ea typeface="Calibri" panose="020F0502020204030204" pitchFamily="34" charset="0"/>
              </a:rPr>
              <a:t>TAURON Wydobycie S.A. 43-600 Jaworzno ul. Grunwaldzka 37 </a:t>
            </a:r>
            <a:r>
              <a:rPr lang="pl-PL" sz="2000" dirty="0" smtClean="0">
                <a:latin typeface="Calibri" panose="020F0502020204030204" pitchFamily="34" charset="0"/>
                <a:ea typeface="Calibri" panose="020F0502020204030204" pitchFamily="34" charset="0"/>
              </a:rPr>
              <a:t>(</a:t>
            </a:r>
            <a:r>
              <a:rPr lang="pl-PL" sz="2000" u="sng" dirty="0" smtClean="0">
                <a:latin typeface="Calibri" panose="020F0502020204030204" pitchFamily="34" charset="0"/>
                <a:ea typeface="Calibri" panose="020F0502020204030204" pitchFamily="34" charset="0"/>
              </a:rPr>
              <a:t>z dopiskiem zgłoszenie wstrząsu</a:t>
            </a:r>
            <a:r>
              <a:rPr lang="pl-PL" sz="2000" dirty="0" smtClean="0">
                <a:latin typeface="Calibri" panose="020F0502020204030204" pitchFamily="34" charset="0"/>
                <a:ea typeface="Calibri" panose="020F0502020204030204" pitchFamily="34" charset="0"/>
              </a:rPr>
              <a:t>).</a:t>
            </a:r>
            <a:endParaRPr lang="pl-PL" dirty="0"/>
          </a:p>
        </p:txBody>
      </p:sp>
      <p:sp>
        <p:nvSpPr>
          <p:cNvPr id="4" name="Prostokąt 3">
            <a:extLst>
              <a:ext uri="{FF2B5EF4-FFF2-40B4-BE49-F238E27FC236}">
                <a16:creationId xmlns:a16="http://schemas.microsoft.com/office/drawing/2014/main" id="{37665294-9084-9643-A1B8-0C519DE1FA47}"/>
              </a:ext>
            </a:extLst>
          </p:cNvPr>
          <p:cNvSpPr/>
          <p:nvPr/>
        </p:nvSpPr>
        <p:spPr>
          <a:xfrm>
            <a:off x="213212" y="600511"/>
            <a:ext cx="8663472" cy="400110"/>
          </a:xfrm>
          <a:prstGeom prst="rect">
            <a:avLst/>
          </a:prstGeom>
        </p:spPr>
        <p:txBody>
          <a:bodyPr wrap="square">
            <a:spAutoFit/>
          </a:bodyPr>
          <a:lstStyle/>
          <a:p>
            <a:pPr algn="ctr"/>
            <a:r>
              <a:rPr lang="pl-PL" sz="2000" b="1" dirty="0" smtClean="0">
                <a:solidFill>
                  <a:srgbClr val="E2007A"/>
                </a:solidFill>
                <a:latin typeface="Titillium Web" panose="00000500000000000000" pitchFamily="2" charset="-18"/>
                <a:cs typeface="Calibri"/>
              </a:rPr>
              <a:t>Rejestracja zgłoszeń skutków wstrząsów</a:t>
            </a:r>
          </a:p>
        </p:txBody>
      </p:sp>
    </p:spTree>
    <p:extLst>
      <p:ext uri="{BB962C8B-B14F-4D97-AF65-F5344CB8AC3E}">
        <p14:creationId xmlns:p14="http://schemas.microsoft.com/office/powerpoint/2010/main" val="28248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37665294-9084-9643-A1B8-0C519DE1FA47}"/>
              </a:ext>
            </a:extLst>
          </p:cNvPr>
          <p:cNvSpPr/>
          <p:nvPr/>
        </p:nvSpPr>
        <p:spPr>
          <a:xfrm>
            <a:off x="213212" y="299060"/>
            <a:ext cx="8663472" cy="400110"/>
          </a:xfrm>
          <a:prstGeom prst="rect">
            <a:avLst/>
          </a:prstGeom>
        </p:spPr>
        <p:txBody>
          <a:bodyPr wrap="square">
            <a:spAutoFit/>
          </a:bodyPr>
          <a:lstStyle/>
          <a:p>
            <a:pPr algn="ctr"/>
            <a:r>
              <a:rPr lang="pl-PL" sz="2000" b="1" dirty="0" smtClean="0">
                <a:solidFill>
                  <a:srgbClr val="E2007A"/>
                </a:solidFill>
                <a:latin typeface="Titillium Web" panose="00000500000000000000" pitchFamily="2" charset="-18"/>
                <a:cs typeface="Calibri"/>
              </a:rPr>
              <a:t>WPŁYW EKSPLOATACJI NA POWIERZCHNIĘ TERENU</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011" y="1399032"/>
            <a:ext cx="2378527" cy="2704696"/>
          </a:xfrm>
          <a:prstGeom prst="rect">
            <a:avLst/>
          </a:prstGeom>
        </p:spPr>
      </p:pic>
      <p:sp>
        <p:nvSpPr>
          <p:cNvPr id="6" name="Prostokąt 5"/>
          <p:cNvSpPr/>
          <p:nvPr/>
        </p:nvSpPr>
        <p:spPr>
          <a:xfrm>
            <a:off x="6159537" y="3995057"/>
            <a:ext cx="2427514" cy="892552"/>
          </a:xfrm>
          <a:prstGeom prst="rect">
            <a:avLst/>
          </a:prstGeom>
        </p:spPr>
        <p:txBody>
          <a:bodyPr wrap="square">
            <a:spAutoFit/>
          </a:bodyPr>
          <a:lstStyle/>
          <a:p>
            <a:pPr algn="just">
              <a:spcAft>
                <a:spcPts val="0"/>
              </a:spcAft>
            </a:pPr>
            <a:r>
              <a:rPr lang="pl-PL" sz="1400" dirty="0" smtClean="0"/>
              <a:t>Rys 1. Rozchodzenie się fali sejsmicznej po wstrząsie</a:t>
            </a:r>
          </a:p>
          <a:p>
            <a:pPr algn="just">
              <a:spcAft>
                <a:spcPts val="0"/>
              </a:spcAft>
            </a:pPr>
            <a:r>
              <a:rPr lang="pl-PL" sz="1400" dirty="0" smtClean="0">
                <a:latin typeface="Calibri" panose="020F0502020204030204" pitchFamily="34" charset="0"/>
                <a:ea typeface="Calibri" panose="020F0502020204030204" pitchFamily="34" charset="0"/>
              </a:rPr>
              <a:t>Źródło: </a:t>
            </a:r>
            <a:r>
              <a:rPr lang="pl-PL" sz="1400" dirty="0" smtClean="0">
                <a:latin typeface="Calibri" panose="020F0502020204030204" pitchFamily="34" charset="0"/>
                <a:ea typeface="Calibri" panose="020F0502020204030204" pitchFamily="34" charset="0"/>
                <a:hlinkClick r:id="rId3"/>
              </a:rPr>
              <a:t>www.pig.gov.pl</a:t>
            </a:r>
            <a:endParaRPr lang="pl-PL" sz="1400" dirty="0" smtClean="0">
              <a:latin typeface="Calibri" panose="020F0502020204030204" pitchFamily="34" charset="0"/>
              <a:ea typeface="Calibri" panose="020F0502020204030204" pitchFamily="34" charset="0"/>
            </a:endParaRPr>
          </a:p>
          <a:p>
            <a:pPr algn="just">
              <a:spcAft>
                <a:spcPts val="0"/>
              </a:spcAft>
            </a:pPr>
            <a:endParaRPr lang="pl-PL" sz="1000" dirty="0" smtClean="0">
              <a:latin typeface="Calibri" panose="020F0502020204030204" pitchFamily="34" charset="0"/>
              <a:ea typeface="Calibri" panose="020F0502020204030204" pitchFamily="34" charset="0"/>
            </a:endParaRPr>
          </a:p>
        </p:txBody>
      </p:sp>
      <p:sp>
        <p:nvSpPr>
          <p:cNvPr id="7" name="Prostokąt 6"/>
          <p:cNvSpPr/>
          <p:nvPr/>
        </p:nvSpPr>
        <p:spPr>
          <a:xfrm>
            <a:off x="335797" y="1051615"/>
            <a:ext cx="5823740" cy="5232202"/>
          </a:xfrm>
          <a:prstGeom prst="rect">
            <a:avLst/>
          </a:prstGeom>
        </p:spPr>
        <p:txBody>
          <a:bodyPr wrap="square">
            <a:spAutoFit/>
          </a:bodyPr>
          <a:lstStyle/>
          <a:p>
            <a:pPr algn="just">
              <a:spcAft>
                <a:spcPts val="0"/>
              </a:spcAft>
            </a:pPr>
            <a:r>
              <a:rPr lang="pl-PL" sz="1600" dirty="0"/>
              <a:t>W IV kwartale bieżącego roku, mieszkańcy m.in. Chrzanowa </a:t>
            </a:r>
            <a:r>
              <a:rPr lang="pl-PL" sz="1600" dirty="0" smtClean="0"/>
              <a:t>i miejscowości </a:t>
            </a:r>
            <a:r>
              <a:rPr lang="pl-PL" sz="1600" dirty="0"/>
              <a:t>powiatu chrzanowskiego kilkukrotnie odczuli </a:t>
            </a:r>
            <a:r>
              <a:rPr lang="pl-PL" sz="1600" dirty="0" smtClean="0"/>
              <a:t>wstrząsy </a:t>
            </a:r>
            <a:r>
              <a:rPr lang="pl-PL" sz="1600" dirty="0"/>
              <a:t>spowodowane prowadzeniem eksploatacji górniczej pokładów węgla przez TAURON Wydobycie S.A</a:t>
            </a:r>
            <a:r>
              <a:rPr lang="pl-PL" sz="1600" dirty="0" smtClean="0"/>
              <a:t>., </a:t>
            </a:r>
            <a:r>
              <a:rPr lang="pl-PL" sz="1600" dirty="0" smtClean="0"/>
              <a:t>co jest nowym zjawiskiem na tym terenie, a powszechnym w rejonach gdzie prowadzone jest wydobycie węgla kamiennego. W Polsce </a:t>
            </a:r>
            <a:r>
              <a:rPr lang="pl-PL" sz="1600" dirty="0" smtClean="0"/>
              <a:t>ok. 70 </a:t>
            </a:r>
            <a:r>
              <a:rPr lang="pl-PL" sz="1600" dirty="0"/>
              <a:t>% </a:t>
            </a:r>
            <a:r>
              <a:rPr lang="pl-PL" sz="1600" dirty="0" smtClean="0"/>
              <a:t>wydobycia </a:t>
            </a:r>
            <a:r>
              <a:rPr lang="pl-PL" sz="1600" dirty="0" smtClean="0"/>
              <a:t>uzyskiwane jest </a:t>
            </a:r>
            <a:r>
              <a:rPr lang="pl-PL" sz="1600" dirty="0" smtClean="0"/>
              <a:t>z pokładów </a:t>
            </a:r>
            <a:r>
              <a:rPr lang="pl-PL" sz="1600" dirty="0"/>
              <a:t>zagrożonych tąpaniami</a:t>
            </a:r>
            <a:r>
              <a:rPr lang="pl-PL" sz="1600" dirty="0" smtClean="0"/>
              <a:t>.</a:t>
            </a:r>
          </a:p>
          <a:p>
            <a:pPr algn="just">
              <a:spcAft>
                <a:spcPts val="0"/>
              </a:spcAft>
            </a:pPr>
            <a:r>
              <a:rPr lang="pl-PL" sz="1600" dirty="0" smtClean="0"/>
              <a:t>Podziemne wstrząsy związane są z nagłym odprężeniem </a:t>
            </a:r>
            <a:r>
              <a:rPr lang="pl-PL" sz="1600" dirty="0" smtClean="0"/>
              <a:t>górotworu, </a:t>
            </a:r>
            <a:r>
              <a:rPr lang="pl-PL" sz="1600" dirty="0" smtClean="0"/>
              <a:t>czyli wyzwoleniem energii </a:t>
            </a:r>
            <a:r>
              <a:rPr lang="pl-PL" sz="1600" dirty="0"/>
              <a:t>m.in. w postaci fal sejsmicznych przemieszczających się w kierunku powierzchni </a:t>
            </a:r>
            <a:r>
              <a:rPr lang="pl-PL" sz="1600" dirty="0" smtClean="0"/>
              <a:t>terenu. Eksploatacja górnicza w Zakładach Górniczych TAURON Wydobycie prowadzona była stosunkowo płytko, co wykluczało powstawanie odczuwalnych wstrząsów. Obecna eksploatacja (z uwagi na wybranie pokładów zalegających płycej) prowadzona jest na większej głębokości, co wiąże się z </a:t>
            </a:r>
            <a:r>
              <a:rPr lang="pl-PL" sz="1600" dirty="0" smtClean="0"/>
              <a:t>zwiększonym ciśnieniem </a:t>
            </a:r>
            <a:r>
              <a:rPr lang="pl-PL" sz="1600" dirty="0" smtClean="0"/>
              <a:t>górotworu i możliwością występowania wstrząsów górniczych odczuwalnych dla mieszkańców, a w niektórych przypadkach mogących również powodować powstanie szkody w obiektach. </a:t>
            </a:r>
            <a:endParaRPr lang="pl-PL" sz="1600" dirty="0" smtClean="0">
              <a:latin typeface="Calibri" panose="020F0502020204030204" pitchFamily="34" charset="0"/>
              <a:ea typeface="Calibri" panose="020F0502020204030204" pitchFamily="34" charset="0"/>
            </a:endParaRPr>
          </a:p>
          <a:p>
            <a:pPr algn="just">
              <a:spcAft>
                <a:spcPts val="0"/>
              </a:spcAft>
            </a:pPr>
            <a:endParaRPr lang="pl-PL" sz="14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4192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3" cstate="print">
            <a:extLst>
              <a:ext uri="{28A0092B-C50C-407E-A947-70E740481C1C}">
                <a14:useLocalDpi xmlns:a14="http://schemas.microsoft.com/office/drawing/2010/main" val="0"/>
              </a:ext>
            </a:extLst>
          </a:blip>
          <a:srcRect l="8908" t="1151" r="9092" b="764"/>
          <a:stretch/>
        </p:blipFill>
        <p:spPr>
          <a:xfrm>
            <a:off x="468347" y="512947"/>
            <a:ext cx="7443440" cy="6294865"/>
          </a:xfrm>
          <a:prstGeom prst="rect">
            <a:avLst/>
          </a:prstGeom>
        </p:spPr>
      </p:pic>
      <p:sp>
        <p:nvSpPr>
          <p:cNvPr id="68" name="Dowolny kształt 67"/>
          <p:cNvSpPr/>
          <p:nvPr/>
        </p:nvSpPr>
        <p:spPr>
          <a:xfrm>
            <a:off x="5799902" y="5764608"/>
            <a:ext cx="1184116" cy="1029522"/>
          </a:xfrm>
          <a:custGeom>
            <a:avLst/>
            <a:gdLst>
              <a:gd name="connsiteX0" fmla="*/ 782832 w 1184116"/>
              <a:gd name="connsiteY0" fmla="*/ 0 h 1029522"/>
              <a:gd name="connsiteX1" fmla="*/ 680867 w 1184116"/>
              <a:gd name="connsiteY1" fmla="*/ 19735 h 1029522"/>
              <a:gd name="connsiteX2" fmla="*/ 0 w 1184116"/>
              <a:gd name="connsiteY2" fmla="*/ 6578 h 1029522"/>
              <a:gd name="connsiteX3" fmla="*/ 52628 w 1184116"/>
              <a:gd name="connsiteY3" fmla="*/ 743361 h 1029522"/>
              <a:gd name="connsiteX4" fmla="*/ 180907 w 1184116"/>
              <a:gd name="connsiteY4" fmla="*/ 598636 h 1029522"/>
              <a:gd name="connsiteX5" fmla="*/ 207221 w 1184116"/>
              <a:gd name="connsiteY5" fmla="*/ 1029522 h 1029522"/>
              <a:gd name="connsiteX6" fmla="*/ 1184116 w 1184116"/>
              <a:gd name="connsiteY6" fmla="*/ 1026233 h 1029522"/>
              <a:gd name="connsiteX7" fmla="*/ 782832 w 1184116"/>
              <a:gd name="connsiteY7" fmla="*/ 0 h 10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116" h="1029522">
                <a:moveTo>
                  <a:pt x="782832" y="0"/>
                </a:moveTo>
                <a:lnTo>
                  <a:pt x="680867" y="19735"/>
                </a:lnTo>
                <a:lnTo>
                  <a:pt x="0" y="6578"/>
                </a:lnTo>
                <a:lnTo>
                  <a:pt x="52628" y="743361"/>
                </a:lnTo>
                <a:lnTo>
                  <a:pt x="180907" y="598636"/>
                </a:lnTo>
                <a:lnTo>
                  <a:pt x="207221" y="1029522"/>
                </a:lnTo>
                <a:lnTo>
                  <a:pt x="1184116" y="1026233"/>
                </a:lnTo>
                <a:lnTo>
                  <a:pt x="782832"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Dowolny kształt 58"/>
          <p:cNvSpPr/>
          <p:nvPr/>
        </p:nvSpPr>
        <p:spPr>
          <a:xfrm>
            <a:off x="2356101" y="5031114"/>
            <a:ext cx="3660889" cy="1769595"/>
          </a:xfrm>
          <a:custGeom>
            <a:avLst/>
            <a:gdLst>
              <a:gd name="connsiteX0" fmla="*/ 717048 w 3660889"/>
              <a:gd name="connsiteY0" fmla="*/ 0 h 1769595"/>
              <a:gd name="connsiteX1" fmla="*/ 164460 w 3660889"/>
              <a:gd name="connsiteY1" fmla="*/ 799278 h 1769595"/>
              <a:gd name="connsiteX2" fmla="*/ 0 w 3660889"/>
              <a:gd name="connsiteY2" fmla="*/ 1769595 h 1769595"/>
              <a:gd name="connsiteX3" fmla="*/ 3660889 w 3660889"/>
              <a:gd name="connsiteY3" fmla="*/ 1769595 h 1769595"/>
              <a:gd name="connsiteX4" fmla="*/ 3624708 w 3660889"/>
              <a:gd name="connsiteY4" fmla="*/ 1341998 h 1769595"/>
              <a:gd name="connsiteX5" fmla="*/ 3496429 w 3660889"/>
              <a:gd name="connsiteY5" fmla="*/ 1493301 h 1769595"/>
              <a:gd name="connsiteX6" fmla="*/ 3447091 w 3660889"/>
              <a:gd name="connsiteY6" fmla="*/ 746651 h 1769595"/>
              <a:gd name="connsiteX7" fmla="*/ 2595186 w 3660889"/>
              <a:gd name="connsiteY7" fmla="*/ 726915 h 1769595"/>
              <a:gd name="connsiteX8" fmla="*/ 717048 w 3660889"/>
              <a:gd name="connsiteY8" fmla="*/ 0 h 17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889" h="1769595">
                <a:moveTo>
                  <a:pt x="717048" y="0"/>
                </a:moveTo>
                <a:lnTo>
                  <a:pt x="164460" y="799278"/>
                </a:lnTo>
                <a:lnTo>
                  <a:pt x="0" y="1769595"/>
                </a:lnTo>
                <a:lnTo>
                  <a:pt x="3660889" y="1769595"/>
                </a:lnTo>
                <a:lnTo>
                  <a:pt x="3624708" y="1341998"/>
                </a:lnTo>
                <a:lnTo>
                  <a:pt x="3496429" y="1493301"/>
                </a:lnTo>
                <a:lnTo>
                  <a:pt x="3447091" y="746651"/>
                </a:lnTo>
                <a:lnTo>
                  <a:pt x="2595186" y="726915"/>
                </a:lnTo>
                <a:lnTo>
                  <a:pt x="717048"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5"/>
          <p:cNvSpPr>
            <a:spLocks noGrp="1"/>
          </p:cNvSpPr>
          <p:nvPr>
            <p:ph type="title"/>
          </p:nvPr>
        </p:nvSpPr>
        <p:spPr>
          <a:xfrm>
            <a:off x="418163" y="45363"/>
            <a:ext cx="6849214" cy="409813"/>
          </a:xfrm>
        </p:spPr>
        <p:txBody>
          <a:bodyPr/>
          <a:lstStyle/>
          <a:p>
            <a:pPr algn="ctr"/>
            <a:r>
              <a:rPr lang="pl-PL" sz="2400" b="1" dirty="0" smtClean="0"/>
              <a:t>Lokalizacja ZG Sobieski oraz ZG Janina</a:t>
            </a:r>
            <a:endParaRPr lang="pl-PL" sz="2400" dirty="0"/>
          </a:p>
        </p:txBody>
      </p:sp>
      <p:sp>
        <p:nvSpPr>
          <p:cNvPr id="5" name="Dowolny kształt 4"/>
          <p:cNvSpPr/>
          <p:nvPr/>
        </p:nvSpPr>
        <p:spPr>
          <a:xfrm>
            <a:off x="667248" y="1576239"/>
            <a:ext cx="1273969" cy="1266825"/>
          </a:xfrm>
          <a:custGeom>
            <a:avLst/>
            <a:gdLst>
              <a:gd name="connsiteX0" fmla="*/ 521494 w 1273969"/>
              <a:gd name="connsiteY0" fmla="*/ 0 h 1266825"/>
              <a:gd name="connsiteX1" fmla="*/ 230982 w 1273969"/>
              <a:gd name="connsiteY1" fmla="*/ 292894 h 1266825"/>
              <a:gd name="connsiteX2" fmla="*/ 71438 w 1273969"/>
              <a:gd name="connsiteY2" fmla="*/ 638175 h 1266825"/>
              <a:gd name="connsiteX3" fmla="*/ 0 w 1273969"/>
              <a:gd name="connsiteY3" fmla="*/ 1159669 h 1266825"/>
              <a:gd name="connsiteX4" fmla="*/ 1221582 w 1273969"/>
              <a:gd name="connsiteY4" fmla="*/ 1266825 h 1266825"/>
              <a:gd name="connsiteX5" fmla="*/ 1219200 w 1273969"/>
              <a:gd name="connsiteY5" fmla="*/ 1238250 h 1266825"/>
              <a:gd name="connsiteX6" fmla="*/ 1159669 w 1273969"/>
              <a:gd name="connsiteY6" fmla="*/ 540544 h 1266825"/>
              <a:gd name="connsiteX7" fmla="*/ 1273969 w 1273969"/>
              <a:gd name="connsiteY7" fmla="*/ 426244 h 1266825"/>
              <a:gd name="connsiteX8" fmla="*/ 1231107 w 1273969"/>
              <a:gd name="connsiteY8" fmla="*/ 92869 h 1266825"/>
              <a:gd name="connsiteX9" fmla="*/ 871538 w 1273969"/>
              <a:gd name="connsiteY9" fmla="*/ 111919 h 1266825"/>
              <a:gd name="connsiteX10" fmla="*/ 831057 w 1273969"/>
              <a:gd name="connsiteY10" fmla="*/ 59531 h 1266825"/>
              <a:gd name="connsiteX11" fmla="*/ 802482 w 1273969"/>
              <a:gd name="connsiteY11" fmla="*/ 45244 h 1266825"/>
              <a:gd name="connsiteX12" fmla="*/ 766763 w 1273969"/>
              <a:gd name="connsiteY12" fmla="*/ 28575 h 1266825"/>
              <a:gd name="connsiteX13" fmla="*/ 750094 w 1273969"/>
              <a:gd name="connsiteY13" fmla="*/ 26194 h 1266825"/>
              <a:gd name="connsiteX14" fmla="*/ 723900 w 1273969"/>
              <a:gd name="connsiteY14" fmla="*/ 26194 h 1266825"/>
              <a:gd name="connsiteX15" fmla="*/ 688182 w 1273969"/>
              <a:gd name="connsiteY15" fmla="*/ 30956 h 1266825"/>
              <a:gd name="connsiteX16" fmla="*/ 645319 w 1273969"/>
              <a:gd name="connsiteY16" fmla="*/ 50006 h 1266825"/>
              <a:gd name="connsiteX17" fmla="*/ 614363 w 1273969"/>
              <a:gd name="connsiteY17" fmla="*/ 54769 h 1266825"/>
              <a:gd name="connsiteX18" fmla="*/ 595313 w 1273969"/>
              <a:gd name="connsiteY18" fmla="*/ 52387 h 1266825"/>
              <a:gd name="connsiteX19" fmla="*/ 521494 w 1273969"/>
              <a:gd name="connsiteY19"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3969" h="1266825">
                <a:moveTo>
                  <a:pt x="521494" y="0"/>
                </a:moveTo>
                <a:lnTo>
                  <a:pt x="230982" y="292894"/>
                </a:lnTo>
                <a:lnTo>
                  <a:pt x="71438" y="638175"/>
                </a:lnTo>
                <a:lnTo>
                  <a:pt x="0" y="1159669"/>
                </a:lnTo>
                <a:lnTo>
                  <a:pt x="1221582" y="1266825"/>
                </a:lnTo>
                <a:lnTo>
                  <a:pt x="1219200" y="1238250"/>
                </a:lnTo>
                <a:lnTo>
                  <a:pt x="1159669" y="540544"/>
                </a:lnTo>
                <a:lnTo>
                  <a:pt x="1273969" y="426244"/>
                </a:lnTo>
                <a:lnTo>
                  <a:pt x="1231107" y="92869"/>
                </a:lnTo>
                <a:lnTo>
                  <a:pt x="871538" y="111919"/>
                </a:lnTo>
                <a:lnTo>
                  <a:pt x="831057" y="59531"/>
                </a:lnTo>
                <a:lnTo>
                  <a:pt x="802482" y="45244"/>
                </a:lnTo>
                <a:lnTo>
                  <a:pt x="766763" y="28575"/>
                </a:lnTo>
                <a:lnTo>
                  <a:pt x="750094" y="26194"/>
                </a:lnTo>
                <a:lnTo>
                  <a:pt x="723900" y="26194"/>
                </a:lnTo>
                <a:lnTo>
                  <a:pt x="688182" y="30956"/>
                </a:lnTo>
                <a:lnTo>
                  <a:pt x="645319" y="50006"/>
                </a:lnTo>
                <a:lnTo>
                  <a:pt x="614363" y="54769"/>
                </a:lnTo>
                <a:lnTo>
                  <a:pt x="595313" y="52387"/>
                </a:lnTo>
                <a:lnTo>
                  <a:pt x="521494" y="0"/>
                </a:lnTo>
                <a:close/>
              </a:path>
            </a:pathLst>
          </a:cu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6"/>
          <p:cNvSpPr/>
          <p:nvPr/>
        </p:nvSpPr>
        <p:spPr>
          <a:xfrm>
            <a:off x="1831680" y="2007245"/>
            <a:ext cx="652462" cy="926306"/>
          </a:xfrm>
          <a:custGeom>
            <a:avLst/>
            <a:gdLst>
              <a:gd name="connsiteX0" fmla="*/ 109537 w 652462"/>
              <a:gd name="connsiteY0" fmla="*/ 0 h 926306"/>
              <a:gd name="connsiteX1" fmla="*/ 0 w 652462"/>
              <a:gd name="connsiteY1" fmla="*/ 107156 h 926306"/>
              <a:gd name="connsiteX2" fmla="*/ 54768 w 652462"/>
              <a:gd name="connsiteY2" fmla="*/ 833438 h 926306"/>
              <a:gd name="connsiteX3" fmla="*/ 652462 w 652462"/>
              <a:gd name="connsiteY3" fmla="*/ 926306 h 926306"/>
              <a:gd name="connsiteX4" fmla="*/ 509587 w 652462"/>
              <a:gd name="connsiteY4" fmla="*/ 769144 h 926306"/>
              <a:gd name="connsiteX5" fmla="*/ 164306 w 652462"/>
              <a:gd name="connsiteY5" fmla="*/ 185738 h 926306"/>
              <a:gd name="connsiteX6" fmla="*/ 109537 w 652462"/>
              <a:gd name="connsiteY6" fmla="*/ 0 h 9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462" h="926306">
                <a:moveTo>
                  <a:pt x="109537" y="0"/>
                </a:moveTo>
                <a:lnTo>
                  <a:pt x="0" y="107156"/>
                </a:lnTo>
                <a:lnTo>
                  <a:pt x="54768" y="833438"/>
                </a:lnTo>
                <a:lnTo>
                  <a:pt x="652462" y="926306"/>
                </a:lnTo>
                <a:lnTo>
                  <a:pt x="509587" y="769144"/>
                </a:lnTo>
                <a:lnTo>
                  <a:pt x="164306" y="185738"/>
                </a:lnTo>
                <a:lnTo>
                  <a:pt x="109537" y="0"/>
                </a:lnTo>
                <a:close/>
              </a:path>
            </a:pathLst>
          </a:cu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Dowolny kształt 8"/>
          <p:cNvSpPr/>
          <p:nvPr/>
        </p:nvSpPr>
        <p:spPr>
          <a:xfrm>
            <a:off x="1893565" y="823972"/>
            <a:ext cx="3881693" cy="3083202"/>
          </a:xfrm>
          <a:custGeom>
            <a:avLst/>
            <a:gdLst>
              <a:gd name="connsiteX0" fmla="*/ 1017431 w 3881693"/>
              <a:gd name="connsiteY0" fmla="*/ 631064 h 3083202"/>
              <a:gd name="connsiteX1" fmla="*/ 1056068 w 3881693"/>
              <a:gd name="connsiteY1" fmla="*/ 736671 h 3083202"/>
              <a:gd name="connsiteX2" fmla="*/ 1375464 w 3881693"/>
              <a:gd name="connsiteY2" fmla="*/ 394093 h 3083202"/>
              <a:gd name="connsiteX3" fmla="*/ 1769557 w 3881693"/>
              <a:gd name="connsiteY3" fmla="*/ 123637 h 3083202"/>
              <a:gd name="connsiteX4" fmla="*/ 2212591 w 3881693"/>
              <a:gd name="connsiteY4" fmla="*/ 0 h 3083202"/>
              <a:gd name="connsiteX5" fmla="*/ 2758655 w 3881693"/>
              <a:gd name="connsiteY5" fmla="*/ 865460 h 3083202"/>
              <a:gd name="connsiteX6" fmla="*/ 3145021 w 3881693"/>
              <a:gd name="connsiteY6" fmla="*/ 574397 h 3083202"/>
              <a:gd name="connsiteX7" fmla="*/ 3433508 w 3881693"/>
              <a:gd name="connsiteY7" fmla="*/ 1414100 h 3083202"/>
              <a:gd name="connsiteX8" fmla="*/ 3796692 w 3881693"/>
              <a:gd name="connsiteY8" fmla="*/ 1519707 h 3083202"/>
              <a:gd name="connsiteX9" fmla="*/ 3881693 w 3881693"/>
              <a:gd name="connsiteY9" fmla="*/ 2449561 h 3083202"/>
              <a:gd name="connsiteX10" fmla="*/ 3096081 w 3881693"/>
              <a:gd name="connsiteY10" fmla="*/ 2637593 h 3083202"/>
              <a:gd name="connsiteX11" fmla="*/ 2282137 w 3881693"/>
              <a:gd name="connsiteY11" fmla="*/ 2768957 h 3083202"/>
              <a:gd name="connsiteX12" fmla="*/ 2117287 w 3881693"/>
              <a:gd name="connsiteY12" fmla="*/ 3080626 h 3083202"/>
              <a:gd name="connsiteX13" fmla="*/ 1200311 w 3881693"/>
              <a:gd name="connsiteY13" fmla="*/ 3083202 h 3083202"/>
              <a:gd name="connsiteX14" fmla="*/ 960764 w 3881693"/>
              <a:gd name="connsiteY14" fmla="*/ 2768957 h 3083202"/>
              <a:gd name="connsiteX15" fmla="*/ 728944 w 3881693"/>
              <a:gd name="connsiteY15" fmla="*/ 2238348 h 3083202"/>
              <a:gd name="connsiteX16" fmla="*/ 437882 w 3881693"/>
              <a:gd name="connsiteY16" fmla="*/ 1949861 h 3083202"/>
              <a:gd name="connsiteX17" fmla="*/ 105607 w 3881693"/>
              <a:gd name="connsiteY17" fmla="*/ 1370312 h 3083202"/>
              <a:gd name="connsiteX18" fmla="*/ 48940 w 3881693"/>
              <a:gd name="connsiteY18" fmla="*/ 1182280 h 3083202"/>
              <a:gd name="connsiteX19" fmla="*/ 0 w 3881693"/>
              <a:gd name="connsiteY19" fmla="*/ 847430 h 3083202"/>
              <a:gd name="connsiteX20" fmla="*/ 1017431 w 3881693"/>
              <a:gd name="connsiteY20" fmla="*/ 631064 h 30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1693" h="3083202">
                <a:moveTo>
                  <a:pt x="1017431" y="631064"/>
                </a:moveTo>
                <a:lnTo>
                  <a:pt x="1056068" y="736671"/>
                </a:lnTo>
                <a:lnTo>
                  <a:pt x="1375464" y="394093"/>
                </a:lnTo>
                <a:lnTo>
                  <a:pt x="1769557" y="123637"/>
                </a:lnTo>
                <a:lnTo>
                  <a:pt x="2212591" y="0"/>
                </a:lnTo>
                <a:lnTo>
                  <a:pt x="2758655" y="865460"/>
                </a:lnTo>
                <a:lnTo>
                  <a:pt x="3145021" y="574397"/>
                </a:lnTo>
                <a:lnTo>
                  <a:pt x="3433508" y="1414100"/>
                </a:lnTo>
                <a:lnTo>
                  <a:pt x="3796692" y="1519707"/>
                </a:lnTo>
                <a:lnTo>
                  <a:pt x="3881693" y="2449561"/>
                </a:lnTo>
                <a:lnTo>
                  <a:pt x="3096081" y="2637593"/>
                </a:lnTo>
                <a:lnTo>
                  <a:pt x="2282137" y="2768957"/>
                </a:lnTo>
                <a:lnTo>
                  <a:pt x="2117287" y="3080626"/>
                </a:lnTo>
                <a:lnTo>
                  <a:pt x="1200311" y="3083202"/>
                </a:lnTo>
                <a:lnTo>
                  <a:pt x="960764" y="2768957"/>
                </a:lnTo>
                <a:lnTo>
                  <a:pt x="728944" y="2238348"/>
                </a:lnTo>
                <a:lnTo>
                  <a:pt x="437882" y="1949861"/>
                </a:lnTo>
                <a:lnTo>
                  <a:pt x="105607" y="1370312"/>
                </a:lnTo>
                <a:lnTo>
                  <a:pt x="48940" y="1182280"/>
                </a:lnTo>
                <a:lnTo>
                  <a:pt x="0" y="847430"/>
                </a:lnTo>
                <a:lnTo>
                  <a:pt x="1017431" y="631064"/>
                </a:lnTo>
                <a:close/>
              </a:path>
            </a:pathLst>
          </a:cu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Dowolny kształt 9"/>
          <p:cNvSpPr/>
          <p:nvPr/>
        </p:nvSpPr>
        <p:spPr>
          <a:xfrm>
            <a:off x="4010852" y="2905198"/>
            <a:ext cx="1991074" cy="1396069"/>
          </a:xfrm>
          <a:custGeom>
            <a:avLst/>
            <a:gdLst>
              <a:gd name="connsiteX0" fmla="*/ 1730920 w 1991074"/>
              <a:gd name="connsiteY0" fmla="*/ 0 h 1396069"/>
              <a:gd name="connsiteX1" fmla="*/ 1761830 w 1991074"/>
              <a:gd name="connsiteY1" fmla="*/ 368335 h 1396069"/>
              <a:gd name="connsiteX2" fmla="*/ 996825 w 1991074"/>
              <a:gd name="connsiteY2" fmla="*/ 553791 h 1396069"/>
              <a:gd name="connsiteX3" fmla="*/ 162274 w 1991074"/>
              <a:gd name="connsiteY3" fmla="*/ 687731 h 1396069"/>
              <a:gd name="connsiteX4" fmla="*/ 0 w 1991074"/>
              <a:gd name="connsiteY4" fmla="*/ 991673 h 1396069"/>
              <a:gd name="connsiteX5" fmla="*/ 507428 w 1991074"/>
              <a:gd name="connsiteY5" fmla="*/ 1226068 h 1396069"/>
              <a:gd name="connsiteX6" fmla="*/ 837127 w 1991074"/>
              <a:gd name="connsiteY6" fmla="*/ 1146219 h 1396069"/>
              <a:gd name="connsiteX7" fmla="*/ 834551 w 1991074"/>
              <a:gd name="connsiteY7" fmla="*/ 1396069 h 1396069"/>
              <a:gd name="connsiteX8" fmla="*/ 1063795 w 1991074"/>
              <a:gd name="connsiteY8" fmla="*/ 1393494 h 1396069"/>
              <a:gd name="connsiteX9" fmla="*/ 1053492 w 1991074"/>
              <a:gd name="connsiteY9" fmla="*/ 1102431 h 1396069"/>
              <a:gd name="connsiteX10" fmla="*/ 1991074 w 1991074"/>
              <a:gd name="connsiteY10" fmla="*/ 906672 h 1396069"/>
              <a:gd name="connsiteX11" fmla="*/ 1944710 w 1991074"/>
              <a:gd name="connsiteY11" fmla="*/ 105606 h 1396069"/>
              <a:gd name="connsiteX12" fmla="*/ 1730920 w 1991074"/>
              <a:gd name="connsiteY12" fmla="*/ 0 h 13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74" h="1396069">
                <a:moveTo>
                  <a:pt x="1730920" y="0"/>
                </a:moveTo>
                <a:lnTo>
                  <a:pt x="1761830" y="368335"/>
                </a:lnTo>
                <a:lnTo>
                  <a:pt x="996825" y="553791"/>
                </a:lnTo>
                <a:lnTo>
                  <a:pt x="162274" y="687731"/>
                </a:lnTo>
                <a:lnTo>
                  <a:pt x="0" y="991673"/>
                </a:lnTo>
                <a:lnTo>
                  <a:pt x="507428" y="1226068"/>
                </a:lnTo>
                <a:lnTo>
                  <a:pt x="837127" y="1146219"/>
                </a:lnTo>
                <a:cubicBezTo>
                  <a:pt x="836268" y="1229502"/>
                  <a:pt x="835410" y="1312786"/>
                  <a:pt x="834551" y="1396069"/>
                </a:cubicBezTo>
                <a:lnTo>
                  <a:pt x="1063795" y="1393494"/>
                </a:lnTo>
                <a:lnTo>
                  <a:pt x="1053492" y="1102431"/>
                </a:lnTo>
                <a:lnTo>
                  <a:pt x="1991074" y="906672"/>
                </a:lnTo>
                <a:lnTo>
                  <a:pt x="1944710" y="105606"/>
                </a:lnTo>
                <a:lnTo>
                  <a:pt x="1730920" y="0"/>
                </a:lnTo>
                <a:close/>
              </a:path>
            </a:pathLst>
          </a:cu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Dowolny kształt 10"/>
          <p:cNvSpPr/>
          <p:nvPr/>
        </p:nvSpPr>
        <p:spPr>
          <a:xfrm>
            <a:off x="3047512" y="3811870"/>
            <a:ext cx="3430932" cy="1970468"/>
          </a:xfrm>
          <a:custGeom>
            <a:avLst/>
            <a:gdLst>
              <a:gd name="connsiteX0" fmla="*/ 43788 w 3430932"/>
              <a:gd name="connsiteY0" fmla="*/ 92728 h 1970468"/>
              <a:gd name="connsiteX1" fmla="*/ 0 w 3430932"/>
              <a:gd name="connsiteY1" fmla="*/ 636217 h 1970468"/>
              <a:gd name="connsiteX2" fmla="*/ 28334 w 3430932"/>
              <a:gd name="connsiteY2" fmla="*/ 1210614 h 1970468"/>
              <a:gd name="connsiteX3" fmla="*/ 1911225 w 3430932"/>
              <a:gd name="connsiteY3" fmla="*/ 1934407 h 1970468"/>
              <a:gd name="connsiteX4" fmla="*/ 3430932 w 3430932"/>
              <a:gd name="connsiteY4" fmla="*/ 1970468 h 1970468"/>
              <a:gd name="connsiteX5" fmla="*/ 2956990 w 3430932"/>
              <a:gd name="connsiteY5" fmla="*/ 0 h 1970468"/>
              <a:gd name="connsiteX6" fmla="*/ 2016832 w 3430932"/>
              <a:gd name="connsiteY6" fmla="*/ 193183 h 1970468"/>
              <a:gd name="connsiteX7" fmla="*/ 2027135 w 3430932"/>
              <a:gd name="connsiteY7" fmla="*/ 484246 h 1970468"/>
              <a:gd name="connsiteX8" fmla="*/ 1800467 w 3430932"/>
              <a:gd name="connsiteY8" fmla="*/ 484246 h 1970468"/>
              <a:gd name="connsiteX9" fmla="*/ 1797891 w 3430932"/>
              <a:gd name="connsiteY9" fmla="*/ 242123 h 1970468"/>
              <a:gd name="connsiteX10" fmla="*/ 1475919 w 3430932"/>
              <a:gd name="connsiteY10" fmla="*/ 319396 h 1970468"/>
              <a:gd name="connsiteX11" fmla="*/ 968491 w 3430932"/>
              <a:gd name="connsiteY11" fmla="*/ 87577 h 1970468"/>
              <a:gd name="connsiteX12" fmla="*/ 43788 w 3430932"/>
              <a:gd name="connsiteY12" fmla="*/ 92728 h 19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932" h="1970468">
                <a:moveTo>
                  <a:pt x="43788" y="92728"/>
                </a:moveTo>
                <a:lnTo>
                  <a:pt x="0" y="636217"/>
                </a:lnTo>
                <a:lnTo>
                  <a:pt x="28334" y="1210614"/>
                </a:lnTo>
                <a:lnTo>
                  <a:pt x="1911225" y="1934407"/>
                </a:lnTo>
                <a:lnTo>
                  <a:pt x="3430932" y="1970468"/>
                </a:lnTo>
                <a:lnTo>
                  <a:pt x="2956990" y="0"/>
                </a:lnTo>
                <a:lnTo>
                  <a:pt x="2016832" y="193183"/>
                </a:lnTo>
                <a:lnTo>
                  <a:pt x="2027135" y="484246"/>
                </a:lnTo>
                <a:lnTo>
                  <a:pt x="1800467" y="484246"/>
                </a:lnTo>
                <a:cubicBezTo>
                  <a:pt x="1799608" y="403538"/>
                  <a:pt x="1798750" y="322831"/>
                  <a:pt x="1797891" y="242123"/>
                </a:cubicBezTo>
                <a:lnTo>
                  <a:pt x="1475919" y="319396"/>
                </a:lnTo>
                <a:lnTo>
                  <a:pt x="968491" y="87577"/>
                </a:lnTo>
                <a:lnTo>
                  <a:pt x="43788" y="92728"/>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830371" y="2150129"/>
            <a:ext cx="916768" cy="215444"/>
          </a:xfrm>
          <a:prstGeom prst="rect">
            <a:avLst/>
          </a:prstGeom>
          <a:solidFill>
            <a:schemeClr val="bg1"/>
          </a:solidFill>
          <a:ln w="19050">
            <a:solidFill>
              <a:schemeClr val="accent1"/>
            </a:solidFill>
          </a:ln>
        </p:spPr>
        <p:txBody>
          <a:bodyPr wrap="square" rtlCol="0">
            <a:spAutoFit/>
          </a:bodyPr>
          <a:lstStyle/>
          <a:p>
            <a:r>
              <a:rPr lang="pl-PL" sz="800" b="1" dirty="0"/>
              <a:t>OG Brzezinka I</a:t>
            </a:r>
          </a:p>
        </p:txBody>
      </p:sp>
      <p:sp>
        <p:nvSpPr>
          <p:cNvPr id="13" name="pole tekstowe 12"/>
          <p:cNvSpPr txBox="1"/>
          <p:nvPr/>
        </p:nvSpPr>
        <p:spPr>
          <a:xfrm>
            <a:off x="3908367" y="2448337"/>
            <a:ext cx="854611" cy="215444"/>
          </a:xfrm>
          <a:prstGeom prst="rect">
            <a:avLst/>
          </a:prstGeom>
          <a:solidFill>
            <a:schemeClr val="bg1"/>
          </a:solidFill>
          <a:ln w="19050">
            <a:solidFill>
              <a:schemeClr val="accent1"/>
            </a:solidFill>
          </a:ln>
        </p:spPr>
        <p:txBody>
          <a:bodyPr wrap="square" rtlCol="0">
            <a:spAutoFit/>
          </a:bodyPr>
          <a:lstStyle/>
          <a:p>
            <a:r>
              <a:rPr lang="pl-PL" sz="800" b="1" dirty="0"/>
              <a:t>OG J</a:t>
            </a:r>
            <a:r>
              <a:rPr lang="pl-PL" sz="800" b="1" dirty="0" smtClean="0"/>
              <a:t>aworzno</a:t>
            </a:r>
            <a:endParaRPr lang="pl-PL" sz="800" b="1" dirty="0"/>
          </a:p>
        </p:txBody>
      </p:sp>
      <p:sp>
        <p:nvSpPr>
          <p:cNvPr id="14" name="pole tekstowe 13"/>
          <p:cNvSpPr txBox="1"/>
          <p:nvPr/>
        </p:nvSpPr>
        <p:spPr>
          <a:xfrm>
            <a:off x="1544717" y="2523077"/>
            <a:ext cx="999275" cy="215444"/>
          </a:xfrm>
          <a:prstGeom prst="rect">
            <a:avLst/>
          </a:prstGeom>
          <a:solidFill>
            <a:schemeClr val="bg1"/>
          </a:solidFill>
          <a:ln w="19050">
            <a:solidFill>
              <a:schemeClr val="accent1"/>
            </a:solidFill>
          </a:ln>
        </p:spPr>
        <p:txBody>
          <a:bodyPr wrap="square" rtlCol="0">
            <a:spAutoFit/>
          </a:bodyPr>
          <a:lstStyle/>
          <a:p>
            <a:r>
              <a:rPr lang="pl-PL" sz="800" b="1" dirty="0"/>
              <a:t>OG </a:t>
            </a:r>
            <a:r>
              <a:rPr lang="pl-PL" sz="800" b="1" dirty="0" err="1" smtClean="0"/>
              <a:t>Dziećkowice</a:t>
            </a:r>
            <a:endParaRPr lang="pl-PL" sz="800" b="1" dirty="0"/>
          </a:p>
        </p:txBody>
      </p:sp>
      <p:sp>
        <p:nvSpPr>
          <p:cNvPr id="16" name="pole tekstowe 15"/>
          <p:cNvSpPr txBox="1"/>
          <p:nvPr/>
        </p:nvSpPr>
        <p:spPr>
          <a:xfrm>
            <a:off x="4672215" y="4598402"/>
            <a:ext cx="576977" cy="215444"/>
          </a:xfrm>
          <a:prstGeom prst="rect">
            <a:avLst/>
          </a:prstGeom>
          <a:solidFill>
            <a:schemeClr val="bg1"/>
          </a:solidFill>
          <a:ln w="19050">
            <a:solidFill>
              <a:schemeClr val="accent1"/>
            </a:solidFill>
          </a:ln>
        </p:spPr>
        <p:txBody>
          <a:bodyPr wrap="square" rtlCol="0">
            <a:spAutoFit/>
          </a:bodyPr>
          <a:lstStyle/>
          <a:p>
            <a:r>
              <a:rPr lang="pl-PL" sz="800" b="1" dirty="0" smtClean="0"/>
              <a:t>OG Dąb</a:t>
            </a:r>
            <a:endParaRPr lang="pl-PL" sz="800" b="1" dirty="0"/>
          </a:p>
        </p:txBody>
      </p:sp>
      <p:sp>
        <p:nvSpPr>
          <p:cNvPr id="17" name="pole tekstowe 16"/>
          <p:cNvSpPr txBox="1"/>
          <p:nvPr/>
        </p:nvSpPr>
        <p:spPr>
          <a:xfrm>
            <a:off x="3134489" y="3781080"/>
            <a:ext cx="1278939" cy="307777"/>
          </a:xfrm>
          <a:prstGeom prst="rect">
            <a:avLst/>
          </a:prstGeom>
          <a:solidFill>
            <a:schemeClr val="bg1"/>
          </a:solidFill>
          <a:ln w="19050">
            <a:solidFill>
              <a:schemeClr val="accent1"/>
            </a:solidFill>
          </a:ln>
        </p:spPr>
        <p:txBody>
          <a:bodyPr wrap="square" rtlCol="0">
            <a:spAutoFit/>
          </a:bodyPr>
          <a:lstStyle/>
          <a:p>
            <a:r>
              <a:rPr lang="pl-PL" sz="1400" b="1" dirty="0" smtClean="0">
                <a:solidFill>
                  <a:srgbClr val="FF0000"/>
                </a:solidFill>
              </a:rPr>
              <a:t>ZG Sobieski</a:t>
            </a:r>
            <a:endParaRPr lang="pl-PL" sz="1400" b="1" dirty="0">
              <a:solidFill>
                <a:srgbClr val="FF0000"/>
              </a:solidFill>
            </a:endParaRPr>
          </a:p>
        </p:txBody>
      </p:sp>
      <p:sp>
        <p:nvSpPr>
          <p:cNvPr id="18" name="pole tekstowe 13">
            <a:extLst>
              <a:ext uri="{FF2B5EF4-FFF2-40B4-BE49-F238E27FC236}">
                <a16:creationId xmlns:a16="http://schemas.microsoft.com/office/drawing/2014/main" id="{1BAC611C-ADAD-41BE-9429-49E68B29B639}"/>
              </a:ext>
            </a:extLst>
          </p:cNvPr>
          <p:cNvSpPr txBox="1">
            <a:spLocks noChangeArrowheads="1"/>
          </p:cNvSpPr>
          <p:nvPr/>
        </p:nvSpPr>
        <p:spPr bwMode="auto">
          <a:xfrm>
            <a:off x="1042423" y="2853079"/>
            <a:ext cx="898794" cy="25052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Calibri"/>
                <a:ea typeface="+mn-ea"/>
                <a:cs typeface="Arial" charset="0"/>
              </a:rPr>
              <a:t>MYSŁOWICE</a:t>
            </a:r>
          </a:p>
        </p:txBody>
      </p:sp>
      <p:pic>
        <p:nvPicPr>
          <p:cNvPr id="19" name="Obraz 2">
            <a:extLst>
              <a:ext uri="{FF2B5EF4-FFF2-40B4-BE49-F238E27FC236}">
                <a16:creationId xmlns:a16="http://schemas.microsoft.com/office/drawing/2014/main" id="{C0EEC13A-DB51-4D0B-90FF-35DC67C66BD0}"/>
              </a:ext>
            </a:extLst>
          </p:cNvPr>
          <p:cNvPicPr>
            <a:picLocks noChangeAspect="1"/>
          </p:cNvPicPr>
          <p:nvPr/>
        </p:nvPicPr>
        <p:blipFill>
          <a:blip r:embed="rId4" cstate="print"/>
          <a:srcRect/>
          <a:stretch>
            <a:fillRect/>
          </a:stretch>
        </p:blipFill>
        <p:spPr bwMode="auto">
          <a:xfrm>
            <a:off x="1430576" y="3121335"/>
            <a:ext cx="276354" cy="357901"/>
          </a:xfrm>
          <a:prstGeom prst="rect">
            <a:avLst/>
          </a:prstGeom>
          <a:noFill/>
          <a:ln w="9525">
            <a:noFill/>
            <a:miter lim="800000"/>
            <a:headEnd/>
            <a:tailEnd/>
          </a:ln>
        </p:spPr>
      </p:pic>
      <p:sp>
        <p:nvSpPr>
          <p:cNvPr id="20" name="pole tekstowe 13">
            <a:extLst>
              <a:ext uri="{FF2B5EF4-FFF2-40B4-BE49-F238E27FC236}">
                <a16:creationId xmlns:a16="http://schemas.microsoft.com/office/drawing/2014/main" id="{1BAC611C-ADAD-41BE-9429-49E68B29B639}"/>
              </a:ext>
            </a:extLst>
          </p:cNvPr>
          <p:cNvSpPr txBox="1">
            <a:spLocks noChangeArrowheads="1"/>
          </p:cNvSpPr>
          <p:nvPr/>
        </p:nvSpPr>
        <p:spPr bwMode="auto">
          <a:xfrm>
            <a:off x="3167534" y="2936000"/>
            <a:ext cx="1053173"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1400" b="1" dirty="0" smtClean="0">
                <a:solidFill>
                  <a:srgbClr val="000000"/>
                </a:solidFill>
                <a:latin typeface="Calibri"/>
                <a:cs typeface="Arial" charset="0"/>
              </a:rPr>
              <a:t>JAWORZNO</a:t>
            </a:r>
          </a:p>
        </p:txBody>
      </p:sp>
      <p:sp>
        <p:nvSpPr>
          <p:cNvPr id="21" name="pole tekstowe 13">
            <a:extLst>
              <a:ext uri="{FF2B5EF4-FFF2-40B4-BE49-F238E27FC236}">
                <a16:creationId xmlns:a16="http://schemas.microsoft.com/office/drawing/2014/main" id="{1BAC611C-ADAD-41BE-9429-49E68B29B639}"/>
              </a:ext>
            </a:extLst>
          </p:cNvPr>
          <p:cNvSpPr txBox="1">
            <a:spLocks noChangeArrowheads="1"/>
          </p:cNvSpPr>
          <p:nvPr/>
        </p:nvSpPr>
        <p:spPr bwMode="auto">
          <a:xfrm>
            <a:off x="4284564" y="5100649"/>
            <a:ext cx="652743"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1400" b="1" dirty="0" smtClean="0">
                <a:solidFill>
                  <a:srgbClr val="000000"/>
                </a:solidFill>
                <a:latin typeface="Calibri"/>
                <a:cs typeface="Arial" charset="0"/>
              </a:rPr>
              <a:t>LIBIĄŻ</a:t>
            </a:r>
            <a:endParaRPr kumimoji="0" lang="pl-PL" sz="1400" b="1" i="0" u="none" strike="noStrike" kern="1200" cap="none" spc="0" normalizeH="0" baseline="0" noProof="0" dirty="0">
              <a:ln>
                <a:noFill/>
              </a:ln>
              <a:solidFill>
                <a:srgbClr val="000000"/>
              </a:solidFill>
              <a:effectLst/>
              <a:uLnTx/>
              <a:uFillTx/>
              <a:latin typeface="Calibri"/>
              <a:ea typeface="+mn-ea"/>
              <a:cs typeface="Arial" charset="0"/>
            </a:endParaRPr>
          </a:p>
        </p:txBody>
      </p:sp>
      <p:sp>
        <p:nvSpPr>
          <p:cNvPr id="23" name="pole tekstowe 13">
            <a:extLst>
              <a:ext uri="{FF2B5EF4-FFF2-40B4-BE49-F238E27FC236}">
                <a16:creationId xmlns:a16="http://schemas.microsoft.com/office/drawing/2014/main" id="{1BAC611C-ADAD-41BE-9429-49E68B29B639}"/>
              </a:ext>
            </a:extLst>
          </p:cNvPr>
          <p:cNvSpPr txBox="1">
            <a:spLocks noChangeArrowheads="1"/>
          </p:cNvSpPr>
          <p:nvPr/>
        </p:nvSpPr>
        <p:spPr bwMode="auto">
          <a:xfrm>
            <a:off x="6355493" y="2949716"/>
            <a:ext cx="1090170"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1400" b="1" noProof="0" dirty="0" smtClean="0">
                <a:solidFill>
                  <a:srgbClr val="000000"/>
                </a:solidFill>
                <a:latin typeface="Calibri"/>
                <a:cs typeface="Arial" charset="0"/>
              </a:rPr>
              <a:t>CHRZANÓW</a:t>
            </a:r>
            <a:endParaRPr kumimoji="0" lang="pl-PL" sz="1400" b="1" i="0" u="none" strike="noStrike" kern="1200" cap="none" spc="0" normalizeH="0" baseline="0" noProof="0" dirty="0">
              <a:ln>
                <a:noFill/>
              </a:ln>
              <a:solidFill>
                <a:srgbClr val="000000"/>
              </a:solidFill>
              <a:effectLst/>
              <a:uLnTx/>
              <a:uFillTx/>
              <a:latin typeface="Calibri"/>
              <a:ea typeface="+mn-ea"/>
              <a:cs typeface="Arial" charset="0"/>
            </a:endParaRPr>
          </a:p>
        </p:txBody>
      </p:sp>
      <p:pic>
        <p:nvPicPr>
          <p:cNvPr id="24" name="Obraz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645" y="3249389"/>
            <a:ext cx="324582" cy="430476"/>
          </a:xfrm>
          <a:prstGeom prst="rect">
            <a:avLst/>
          </a:prstGeom>
        </p:spPr>
      </p:pic>
      <p:pic>
        <p:nvPicPr>
          <p:cNvPr id="25" name="Obraz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68044" y="3240305"/>
            <a:ext cx="321972" cy="360609"/>
          </a:xfrm>
          <a:prstGeom prst="rect">
            <a:avLst/>
          </a:prstGeom>
        </p:spPr>
      </p:pic>
      <p:pic>
        <p:nvPicPr>
          <p:cNvPr id="26" name="Obraz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461237" y="5372675"/>
            <a:ext cx="281275" cy="347843"/>
          </a:xfrm>
          <a:prstGeom prst="rect">
            <a:avLst/>
          </a:prstGeom>
        </p:spPr>
      </p:pic>
      <p:pic>
        <p:nvPicPr>
          <p:cNvPr id="27" name="Obraz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6000" y="5906849"/>
            <a:ext cx="314944" cy="372520"/>
          </a:xfrm>
          <a:prstGeom prst="rect">
            <a:avLst/>
          </a:prstGeom>
        </p:spPr>
      </p:pic>
      <p:sp>
        <p:nvSpPr>
          <p:cNvPr id="33" name="Elipsa 66">
            <a:extLst>
              <a:ext uri="{FF2B5EF4-FFF2-40B4-BE49-F238E27FC236}">
                <a16:creationId xmlns:a16="http://schemas.microsoft.com/office/drawing/2014/main" id="{16EA86E8-C0C9-4BAE-BB16-3AC4C44EC540}"/>
              </a:ext>
            </a:extLst>
          </p:cNvPr>
          <p:cNvSpPr>
            <a:spLocks noChangeAspect="1"/>
          </p:cNvSpPr>
          <p:nvPr/>
        </p:nvSpPr>
        <p:spPr>
          <a:xfrm>
            <a:off x="3225758" y="2688261"/>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Elipsa 66">
            <a:extLst>
              <a:ext uri="{FF2B5EF4-FFF2-40B4-BE49-F238E27FC236}">
                <a16:creationId xmlns:a16="http://schemas.microsoft.com/office/drawing/2014/main" id="{16EA86E8-C0C9-4BAE-BB16-3AC4C44EC540}"/>
              </a:ext>
            </a:extLst>
          </p:cNvPr>
          <p:cNvSpPr>
            <a:spLocks noChangeAspect="1"/>
          </p:cNvSpPr>
          <p:nvPr/>
        </p:nvSpPr>
        <p:spPr>
          <a:xfrm>
            <a:off x="3183555" y="2593449"/>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Elipsa 66">
            <a:extLst>
              <a:ext uri="{FF2B5EF4-FFF2-40B4-BE49-F238E27FC236}">
                <a16:creationId xmlns:a16="http://schemas.microsoft.com/office/drawing/2014/main" id="{16EA86E8-C0C9-4BAE-BB16-3AC4C44EC540}"/>
              </a:ext>
            </a:extLst>
          </p:cNvPr>
          <p:cNvSpPr>
            <a:spLocks noChangeAspect="1"/>
          </p:cNvSpPr>
          <p:nvPr/>
        </p:nvSpPr>
        <p:spPr>
          <a:xfrm>
            <a:off x="3246859" y="2588596"/>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Elipsa 66">
            <a:extLst>
              <a:ext uri="{FF2B5EF4-FFF2-40B4-BE49-F238E27FC236}">
                <a16:creationId xmlns:a16="http://schemas.microsoft.com/office/drawing/2014/main" id="{16EA86E8-C0C9-4BAE-BB16-3AC4C44EC540}"/>
              </a:ext>
            </a:extLst>
          </p:cNvPr>
          <p:cNvSpPr>
            <a:spLocks noChangeAspect="1"/>
          </p:cNvSpPr>
          <p:nvPr/>
        </p:nvSpPr>
        <p:spPr>
          <a:xfrm>
            <a:off x="3800567" y="2252488"/>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Elipsa 66">
            <a:extLst>
              <a:ext uri="{FF2B5EF4-FFF2-40B4-BE49-F238E27FC236}">
                <a16:creationId xmlns:a16="http://schemas.microsoft.com/office/drawing/2014/main" id="{16EA86E8-C0C9-4BAE-BB16-3AC4C44EC540}"/>
              </a:ext>
            </a:extLst>
          </p:cNvPr>
          <p:cNvSpPr>
            <a:spLocks noChangeAspect="1"/>
          </p:cNvSpPr>
          <p:nvPr/>
        </p:nvSpPr>
        <p:spPr>
          <a:xfrm>
            <a:off x="3758364" y="2209651"/>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Elipsa 66">
            <a:extLst>
              <a:ext uri="{FF2B5EF4-FFF2-40B4-BE49-F238E27FC236}">
                <a16:creationId xmlns:a16="http://schemas.microsoft.com/office/drawing/2014/main" id="{16EA86E8-C0C9-4BAE-BB16-3AC4C44EC540}"/>
              </a:ext>
            </a:extLst>
          </p:cNvPr>
          <p:cNvSpPr>
            <a:spLocks noChangeAspect="1"/>
          </p:cNvSpPr>
          <p:nvPr/>
        </p:nvSpPr>
        <p:spPr>
          <a:xfrm>
            <a:off x="3246859" y="1226870"/>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Prostokąt zaokrąglony 69">
            <a:extLst>
              <a:ext uri="{FF2B5EF4-FFF2-40B4-BE49-F238E27FC236}">
                <a16:creationId xmlns:a16="http://schemas.microsoft.com/office/drawing/2014/main" id="{FB830AEA-F1AE-43B9-8254-205ADD568B49}"/>
              </a:ext>
            </a:extLst>
          </p:cNvPr>
          <p:cNvSpPr/>
          <p:nvPr/>
        </p:nvSpPr>
        <p:spPr>
          <a:xfrm>
            <a:off x="2803520" y="2749678"/>
            <a:ext cx="609600" cy="77419"/>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a:ln>
                  <a:noFill/>
                </a:ln>
                <a:solidFill>
                  <a:prstClr val="black"/>
                </a:solidFill>
                <a:effectLst/>
                <a:uLnTx/>
                <a:uFillTx/>
                <a:latin typeface="Calibri"/>
                <a:ea typeface="+mn-ea"/>
                <a:cs typeface="+mn-cs"/>
              </a:rPr>
              <a:t>Szyb </a:t>
            </a:r>
            <a:r>
              <a:rPr lang="pl-PL" sz="500" dirty="0" smtClean="0">
                <a:solidFill>
                  <a:prstClr val="black"/>
                </a:solidFill>
                <a:latin typeface="Calibri"/>
              </a:rPr>
              <a:t>Sobieski III</a:t>
            </a:r>
          </a:p>
        </p:txBody>
      </p:sp>
      <p:sp>
        <p:nvSpPr>
          <p:cNvPr id="40" name="Prostokąt zaokrąglony 69">
            <a:extLst>
              <a:ext uri="{FF2B5EF4-FFF2-40B4-BE49-F238E27FC236}">
                <a16:creationId xmlns:a16="http://schemas.microsoft.com/office/drawing/2014/main" id="{FB830AEA-F1AE-43B9-8254-205ADD568B49}"/>
              </a:ext>
            </a:extLst>
          </p:cNvPr>
          <p:cNvSpPr/>
          <p:nvPr/>
        </p:nvSpPr>
        <p:spPr>
          <a:xfrm>
            <a:off x="3252119" y="2541657"/>
            <a:ext cx="604986" cy="55174"/>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a:ln>
                  <a:noFill/>
                </a:ln>
                <a:solidFill>
                  <a:prstClr val="black"/>
                </a:solidFill>
                <a:effectLst/>
                <a:uLnTx/>
                <a:uFillTx/>
                <a:latin typeface="Calibri"/>
                <a:ea typeface="+mn-ea"/>
                <a:cs typeface="+mn-cs"/>
              </a:rPr>
              <a:t>Szyb </a:t>
            </a:r>
            <a:r>
              <a:rPr lang="pl-PL" sz="500" noProof="0" dirty="0" smtClean="0">
                <a:solidFill>
                  <a:prstClr val="black"/>
                </a:solidFill>
                <a:latin typeface="Calibri"/>
              </a:rPr>
              <a:t>Traugutt</a:t>
            </a:r>
            <a:endParaRPr lang="pl-PL" sz="500" dirty="0" smtClean="0">
              <a:solidFill>
                <a:prstClr val="black"/>
              </a:solidFill>
              <a:latin typeface="Calibri"/>
            </a:endParaRPr>
          </a:p>
        </p:txBody>
      </p:sp>
      <p:sp>
        <p:nvSpPr>
          <p:cNvPr id="41" name="Prostokąt zaokrąglony 69">
            <a:extLst>
              <a:ext uri="{FF2B5EF4-FFF2-40B4-BE49-F238E27FC236}">
                <a16:creationId xmlns:a16="http://schemas.microsoft.com/office/drawing/2014/main" id="{FB830AEA-F1AE-43B9-8254-205ADD568B49}"/>
              </a:ext>
            </a:extLst>
          </p:cNvPr>
          <p:cNvSpPr/>
          <p:nvPr/>
        </p:nvSpPr>
        <p:spPr>
          <a:xfrm>
            <a:off x="3798616" y="2261109"/>
            <a:ext cx="631180" cy="45719"/>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smtClean="0">
                <a:ln>
                  <a:noFill/>
                </a:ln>
                <a:solidFill>
                  <a:prstClr val="black"/>
                </a:solidFill>
                <a:effectLst/>
                <a:uLnTx/>
                <a:uFillTx/>
                <a:latin typeface="Calibri"/>
                <a:ea typeface="+mn-ea"/>
                <a:cs typeface="+mn-cs"/>
              </a:rPr>
              <a:t>Szyb</a:t>
            </a:r>
            <a:r>
              <a:rPr kumimoji="0" lang="pl-PL" sz="500" b="0" i="0" u="none" strike="noStrike" kern="1200" cap="none" spc="0" normalizeH="0" noProof="0" dirty="0" smtClean="0">
                <a:ln>
                  <a:noFill/>
                </a:ln>
                <a:solidFill>
                  <a:prstClr val="black"/>
                </a:solidFill>
                <a:effectLst/>
                <a:uLnTx/>
                <a:uFillTx/>
                <a:latin typeface="Calibri"/>
                <a:ea typeface="+mn-ea"/>
                <a:cs typeface="+mn-cs"/>
              </a:rPr>
              <a:t> Helena</a:t>
            </a:r>
            <a:endParaRPr lang="pl-PL" sz="500" dirty="0" smtClean="0">
              <a:solidFill>
                <a:prstClr val="black"/>
              </a:solidFill>
              <a:latin typeface="Calibri"/>
            </a:endParaRPr>
          </a:p>
        </p:txBody>
      </p:sp>
      <p:sp>
        <p:nvSpPr>
          <p:cNvPr id="42" name="Prostokąt zaokrąglony 69">
            <a:extLst>
              <a:ext uri="{FF2B5EF4-FFF2-40B4-BE49-F238E27FC236}">
                <a16:creationId xmlns:a16="http://schemas.microsoft.com/office/drawing/2014/main" id="{FB830AEA-F1AE-43B9-8254-205ADD568B49}"/>
              </a:ext>
            </a:extLst>
          </p:cNvPr>
          <p:cNvSpPr/>
          <p:nvPr/>
        </p:nvSpPr>
        <p:spPr>
          <a:xfrm>
            <a:off x="3278329" y="2179716"/>
            <a:ext cx="616892" cy="89722"/>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a:ln>
                  <a:noFill/>
                </a:ln>
                <a:solidFill>
                  <a:prstClr val="black"/>
                </a:solidFill>
                <a:effectLst/>
                <a:uLnTx/>
                <a:uFillTx/>
                <a:latin typeface="Calibri"/>
                <a:ea typeface="+mn-ea"/>
                <a:cs typeface="+mn-cs"/>
              </a:rPr>
              <a:t>Szyb </a:t>
            </a:r>
            <a:r>
              <a:rPr lang="pl-PL" sz="500" dirty="0">
                <a:solidFill>
                  <a:prstClr val="black"/>
                </a:solidFill>
                <a:latin typeface="Calibri"/>
              </a:rPr>
              <a:t>K</a:t>
            </a:r>
            <a:r>
              <a:rPr lang="pl-PL" sz="500" noProof="0" dirty="0" err="1" smtClean="0">
                <a:solidFill>
                  <a:prstClr val="black"/>
                </a:solidFill>
                <a:latin typeface="Calibri"/>
              </a:rPr>
              <a:t>arolina</a:t>
            </a:r>
            <a:endParaRPr lang="pl-PL" sz="500" dirty="0" smtClean="0">
              <a:solidFill>
                <a:prstClr val="black"/>
              </a:solidFill>
              <a:latin typeface="Calibri"/>
            </a:endParaRPr>
          </a:p>
        </p:txBody>
      </p:sp>
      <p:sp>
        <p:nvSpPr>
          <p:cNvPr id="43" name="Prostokąt zaokrąglony 69">
            <a:extLst>
              <a:ext uri="{FF2B5EF4-FFF2-40B4-BE49-F238E27FC236}">
                <a16:creationId xmlns:a16="http://schemas.microsoft.com/office/drawing/2014/main" id="{FB830AEA-F1AE-43B9-8254-205ADD568B49}"/>
              </a:ext>
            </a:extLst>
          </p:cNvPr>
          <p:cNvSpPr/>
          <p:nvPr/>
        </p:nvSpPr>
        <p:spPr>
          <a:xfrm>
            <a:off x="3225758" y="1197169"/>
            <a:ext cx="595461" cy="50148"/>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a:ln>
                  <a:noFill/>
                </a:ln>
                <a:solidFill>
                  <a:prstClr val="black"/>
                </a:solidFill>
                <a:effectLst/>
                <a:uLnTx/>
                <a:uFillTx/>
                <a:latin typeface="Calibri"/>
                <a:ea typeface="+mn-ea"/>
                <a:cs typeface="+mn-cs"/>
              </a:rPr>
              <a:t>Szyb </a:t>
            </a:r>
            <a:r>
              <a:rPr lang="pl-PL" sz="500" noProof="0" dirty="0" smtClean="0">
                <a:solidFill>
                  <a:prstClr val="black"/>
                </a:solidFill>
                <a:latin typeface="Calibri"/>
              </a:rPr>
              <a:t>Leopold</a:t>
            </a:r>
            <a:endParaRPr lang="pl-PL" sz="500" dirty="0" smtClean="0">
              <a:solidFill>
                <a:prstClr val="black"/>
              </a:solidFill>
              <a:latin typeface="Calibri"/>
            </a:endParaRPr>
          </a:p>
        </p:txBody>
      </p:sp>
      <p:sp>
        <p:nvSpPr>
          <p:cNvPr id="44" name="Prostokąt zaokrąglony 69">
            <a:extLst>
              <a:ext uri="{FF2B5EF4-FFF2-40B4-BE49-F238E27FC236}">
                <a16:creationId xmlns:a16="http://schemas.microsoft.com/office/drawing/2014/main" id="{FB830AEA-F1AE-43B9-8254-205ADD568B49}"/>
              </a:ext>
            </a:extLst>
          </p:cNvPr>
          <p:cNvSpPr/>
          <p:nvPr/>
        </p:nvSpPr>
        <p:spPr>
          <a:xfrm>
            <a:off x="2695944" y="2493582"/>
            <a:ext cx="619274" cy="80072"/>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a:ln>
                  <a:noFill/>
                </a:ln>
                <a:solidFill>
                  <a:prstClr val="black"/>
                </a:solidFill>
                <a:effectLst/>
                <a:uLnTx/>
                <a:uFillTx/>
                <a:latin typeface="Calibri"/>
                <a:ea typeface="+mn-ea"/>
                <a:cs typeface="+mn-cs"/>
              </a:rPr>
              <a:t>Szyb </a:t>
            </a:r>
            <a:r>
              <a:rPr lang="pl-PL" sz="500" dirty="0">
                <a:solidFill>
                  <a:prstClr val="black"/>
                </a:solidFill>
                <a:latin typeface="Calibri"/>
              </a:rPr>
              <a:t>K</a:t>
            </a:r>
            <a:r>
              <a:rPr lang="pl-PL" sz="500" noProof="0" dirty="0" err="1" smtClean="0">
                <a:solidFill>
                  <a:prstClr val="black"/>
                </a:solidFill>
                <a:latin typeface="Calibri"/>
              </a:rPr>
              <a:t>azimierz</a:t>
            </a:r>
            <a:endParaRPr lang="pl-PL" sz="500" dirty="0" smtClean="0">
              <a:solidFill>
                <a:prstClr val="black"/>
              </a:solidFill>
              <a:latin typeface="Calibri"/>
            </a:endParaRPr>
          </a:p>
        </p:txBody>
      </p:sp>
      <p:sp>
        <p:nvSpPr>
          <p:cNvPr id="46" name="pole tekstowe 13">
            <a:extLst>
              <a:ext uri="{FF2B5EF4-FFF2-40B4-BE49-F238E27FC236}">
                <a16:creationId xmlns:a16="http://schemas.microsoft.com/office/drawing/2014/main" id="{1BAC611C-ADAD-41BE-9429-49E68B29B639}"/>
              </a:ext>
            </a:extLst>
          </p:cNvPr>
          <p:cNvSpPr txBox="1">
            <a:spLocks noChangeArrowheads="1"/>
          </p:cNvSpPr>
          <p:nvPr/>
        </p:nvSpPr>
        <p:spPr bwMode="auto">
          <a:xfrm>
            <a:off x="7020122" y="2527883"/>
            <a:ext cx="973343"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1400" b="1" noProof="0" dirty="0" smtClean="0">
                <a:solidFill>
                  <a:srgbClr val="000000"/>
                </a:solidFill>
                <a:latin typeface="Calibri"/>
                <a:cs typeface="Arial" charset="0"/>
              </a:rPr>
              <a:t>TRZEBINIA</a:t>
            </a:r>
            <a:endParaRPr kumimoji="0" lang="pl-PL" sz="1400" b="1" i="0" u="none" strike="noStrike" kern="1200" cap="none" spc="0" normalizeH="0" baseline="0" noProof="0" dirty="0">
              <a:ln>
                <a:noFill/>
              </a:ln>
              <a:solidFill>
                <a:srgbClr val="000000"/>
              </a:solidFill>
              <a:effectLst/>
              <a:uLnTx/>
              <a:uFillTx/>
              <a:latin typeface="Calibri"/>
              <a:ea typeface="+mn-ea"/>
              <a:cs typeface="Arial" charset="0"/>
            </a:endParaRPr>
          </a:p>
        </p:txBody>
      </p:sp>
      <p:pic>
        <p:nvPicPr>
          <p:cNvPr id="1026" name="Picture 2" descr="Herb Trzebini – Wikipedia, wolna encyklope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4752" y="2874880"/>
            <a:ext cx="286974" cy="349630"/>
          </a:xfrm>
          <a:prstGeom prst="rect">
            <a:avLst/>
          </a:prstGeom>
          <a:noFill/>
          <a:extLst>
            <a:ext uri="{909E8E84-426E-40DD-AFC4-6F175D3DCCD1}">
              <a14:hiddenFill xmlns:a14="http://schemas.microsoft.com/office/drawing/2010/main">
                <a:solidFill>
                  <a:srgbClr val="FFFFFF"/>
                </a:solidFill>
              </a14:hiddenFill>
            </a:ext>
          </a:extLst>
        </p:spPr>
      </p:pic>
      <p:sp>
        <p:nvSpPr>
          <p:cNvPr id="22" name="pole tekstowe 13">
            <a:extLst>
              <a:ext uri="{FF2B5EF4-FFF2-40B4-BE49-F238E27FC236}">
                <a16:creationId xmlns:a16="http://schemas.microsoft.com/office/drawing/2014/main" id="{1BAC611C-ADAD-41BE-9429-49E68B29B639}"/>
              </a:ext>
            </a:extLst>
          </p:cNvPr>
          <p:cNvSpPr txBox="1">
            <a:spLocks noChangeArrowheads="1"/>
          </p:cNvSpPr>
          <p:nvPr/>
        </p:nvSpPr>
        <p:spPr bwMode="auto">
          <a:xfrm>
            <a:off x="2488321" y="5636714"/>
            <a:ext cx="901209"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1400" b="1" dirty="0" smtClean="0">
                <a:solidFill>
                  <a:srgbClr val="000000"/>
                </a:solidFill>
                <a:latin typeface="Calibri"/>
                <a:cs typeface="Arial" charset="0"/>
              </a:rPr>
              <a:t>CHEŁMEK</a:t>
            </a:r>
            <a:endParaRPr kumimoji="0" lang="pl-PL" sz="1400" b="1" i="0" u="none" strike="noStrike" kern="1200" cap="none" spc="0" normalizeH="0" baseline="0" noProof="0" dirty="0">
              <a:ln>
                <a:noFill/>
              </a:ln>
              <a:solidFill>
                <a:srgbClr val="000000"/>
              </a:solidFill>
              <a:effectLst/>
              <a:uLnTx/>
              <a:uFillTx/>
              <a:latin typeface="Calibri"/>
              <a:ea typeface="+mn-ea"/>
              <a:cs typeface="Arial" charset="0"/>
            </a:endParaRPr>
          </a:p>
        </p:txBody>
      </p:sp>
      <p:sp>
        <p:nvSpPr>
          <p:cNvPr id="45" name="pole tekstowe 44"/>
          <p:cNvSpPr txBox="1"/>
          <p:nvPr/>
        </p:nvSpPr>
        <p:spPr>
          <a:xfrm>
            <a:off x="3748217" y="5910758"/>
            <a:ext cx="1060008" cy="307777"/>
          </a:xfrm>
          <a:prstGeom prst="rect">
            <a:avLst/>
          </a:prstGeom>
          <a:solidFill>
            <a:schemeClr val="bg1"/>
          </a:solidFill>
          <a:ln w="19050">
            <a:solidFill>
              <a:schemeClr val="accent1"/>
            </a:solidFill>
          </a:ln>
        </p:spPr>
        <p:txBody>
          <a:bodyPr wrap="square" rtlCol="0">
            <a:spAutoFit/>
          </a:bodyPr>
          <a:lstStyle/>
          <a:p>
            <a:r>
              <a:rPr lang="pl-PL" sz="1400" b="1" dirty="0" smtClean="0">
                <a:solidFill>
                  <a:srgbClr val="FF0000"/>
                </a:solidFill>
              </a:rPr>
              <a:t>ZG Janina</a:t>
            </a:r>
            <a:endParaRPr lang="pl-PL" sz="1400" b="1" dirty="0">
              <a:solidFill>
                <a:srgbClr val="FF0000"/>
              </a:solidFill>
            </a:endParaRPr>
          </a:p>
        </p:txBody>
      </p:sp>
      <p:sp>
        <p:nvSpPr>
          <p:cNvPr id="48" name="pole tekstowe 47"/>
          <p:cNvSpPr txBox="1"/>
          <p:nvPr/>
        </p:nvSpPr>
        <p:spPr>
          <a:xfrm>
            <a:off x="5996507" y="6229449"/>
            <a:ext cx="790905" cy="215444"/>
          </a:xfrm>
          <a:prstGeom prst="rect">
            <a:avLst/>
          </a:prstGeom>
          <a:solidFill>
            <a:schemeClr val="bg1"/>
          </a:solidFill>
          <a:ln w="19050">
            <a:solidFill>
              <a:schemeClr val="accent1"/>
            </a:solidFill>
          </a:ln>
        </p:spPr>
        <p:txBody>
          <a:bodyPr wrap="square" rtlCol="0">
            <a:spAutoFit/>
          </a:bodyPr>
          <a:lstStyle/>
          <a:p>
            <a:r>
              <a:rPr lang="pl-PL" sz="800" b="1" dirty="0"/>
              <a:t>OG </a:t>
            </a:r>
            <a:r>
              <a:rPr lang="pl-PL" sz="800" b="1" dirty="0" smtClean="0"/>
              <a:t>Babice I</a:t>
            </a:r>
            <a:endParaRPr lang="pl-PL" sz="800" b="1" dirty="0"/>
          </a:p>
        </p:txBody>
      </p:sp>
      <p:sp>
        <p:nvSpPr>
          <p:cNvPr id="49" name="pole tekstowe 48"/>
          <p:cNvSpPr txBox="1"/>
          <p:nvPr/>
        </p:nvSpPr>
        <p:spPr>
          <a:xfrm>
            <a:off x="3429802" y="5624820"/>
            <a:ext cx="790905" cy="215444"/>
          </a:xfrm>
          <a:prstGeom prst="rect">
            <a:avLst/>
          </a:prstGeom>
          <a:solidFill>
            <a:schemeClr val="bg1"/>
          </a:solidFill>
          <a:ln w="19050">
            <a:solidFill>
              <a:schemeClr val="accent1"/>
            </a:solidFill>
          </a:ln>
        </p:spPr>
        <p:txBody>
          <a:bodyPr wrap="square" rtlCol="0">
            <a:spAutoFit/>
          </a:bodyPr>
          <a:lstStyle/>
          <a:p>
            <a:r>
              <a:rPr lang="pl-PL" sz="800" b="1" dirty="0"/>
              <a:t>OG </a:t>
            </a:r>
            <a:r>
              <a:rPr lang="pl-PL" sz="800" b="1" dirty="0" smtClean="0"/>
              <a:t>Libiąż IV</a:t>
            </a:r>
            <a:endParaRPr lang="pl-PL" sz="800" b="1" dirty="0"/>
          </a:p>
        </p:txBody>
      </p:sp>
      <p:sp>
        <p:nvSpPr>
          <p:cNvPr id="28" name="Dowolny kształt 27"/>
          <p:cNvSpPr/>
          <p:nvPr/>
        </p:nvSpPr>
        <p:spPr>
          <a:xfrm>
            <a:off x="6816203" y="6379523"/>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Elipsa 66">
            <a:extLst>
              <a:ext uri="{FF2B5EF4-FFF2-40B4-BE49-F238E27FC236}">
                <a16:creationId xmlns:a16="http://schemas.microsoft.com/office/drawing/2014/main" id="{16EA86E8-C0C9-4BAE-BB16-3AC4C44EC540}"/>
              </a:ext>
            </a:extLst>
          </p:cNvPr>
          <p:cNvSpPr>
            <a:spLocks noChangeAspect="1"/>
          </p:cNvSpPr>
          <p:nvPr/>
        </p:nvSpPr>
        <p:spPr>
          <a:xfrm>
            <a:off x="4918500" y="4080146"/>
            <a:ext cx="42203" cy="42203"/>
          </a:xfrm>
          <a:prstGeom prst="ellipse">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Prostokąt zaokrąglony 69">
            <a:extLst>
              <a:ext uri="{FF2B5EF4-FFF2-40B4-BE49-F238E27FC236}">
                <a16:creationId xmlns:a16="http://schemas.microsoft.com/office/drawing/2014/main" id="{FB830AEA-F1AE-43B9-8254-205ADD568B49}"/>
              </a:ext>
            </a:extLst>
          </p:cNvPr>
          <p:cNvSpPr/>
          <p:nvPr/>
        </p:nvSpPr>
        <p:spPr>
          <a:xfrm>
            <a:off x="4672215" y="4124108"/>
            <a:ext cx="609600" cy="77419"/>
          </a:xfrm>
          <a:prstGeom prst="roundRect">
            <a:avLst/>
          </a:prstGeom>
          <a:noFill/>
          <a:ln w="44450">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500" b="0" i="0" u="none" strike="noStrike" kern="1200" cap="none" spc="0" normalizeH="0" baseline="0" noProof="0" dirty="0">
                <a:ln>
                  <a:noFill/>
                </a:ln>
                <a:solidFill>
                  <a:prstClr val="black"/>
                </a:solidFill>
                <a:effectLst/>
                <a:uLnTx/>
                <a:uFillTx/>
                <a:latin typeface="Calibri"/>
                <a:ea typeface="+mn-ea"/>
                <a:cs typeface="+mn-cs"/>
              </a:rPr>
              <a:t>Szyb </a:t>
            </a:r>
            <a:r>
              <a:rPr lang="pl-PL" sz="500" noProof="0" dirty="0" smtClean="0">
                <a:solidFill>
                  <a:prstClr val="black"/>
                </a:solidFill>
                <a:latin typeface="Calibri"/>
              </a:rPr>
              <a:t>Grzegorz</a:t>
            </a:r>
            <a:endParaRPr lang="pl-PL" sz="500" dirty="0" smtClean="0">
              <a:solidFill>
                <a:prstClr val="black"/>
              </a:solidFill>
              <a:latin typeface="Calibri"/>
            </a:endParaRPr>
          </a:p>
        </p:txBody>
      </p:sp>
      <p:graphicFrame>
        <p:nvGraphicFramePr>
          <p:cNvPr id="51" name="Tabela 50"/>
          <p:cNvGraphicFramePr>
            <a:graphicFrameLocks noGrp="1"/>
          </p:cNvGraphicFramePr>
          <p:nvPr>
            <p:extLst/>
          </p:nvPr>
        </p:nvGraphicFramePr>
        <p:xfrm>
          <a:off x="487679" y="3498933"/>
          <a:ext cx="2193125" cy="2027160"/>
        </p:xfrm>
        <a:graphic>
          <a:graphicData uri="http://schemas.openxmlformats.org/drawingml/2006/table">
            <a:tbl>
              <a:tblPr bandRow="1">
                <a:tableStyleId>{69CF1AB2-1976-4502-BF36-3FF5EA218861}</a:tableStyleId>
              </a:tblPr>
              <a:tblGrid>
                <a:gridCol w="1402865">
                  <a:extLst>
                    <a:ext uri="{9D8B030D-6E8A-4147-A177-3AD203B41FA5}">
                      <a16:colId xmlns:a16="http://schemas.microsoft.com/office/drawing/2014/main" val="3484307842"/>
                    </a:ext>
                  </a:extLst>
                </a:gridCol>
                <a:gridCol w="790260">
                  <a:extLst>
                    <a:ext uri="{9D8B030D-6E8A-4147-A177-3AD203B41FA5}">
                      <a16:colId xmlns:a16="http://schemas.microsoft.com/office/drawing/2014/main" val="13115740"/>
                    </a:ext>
                  </a:extLst>
                </a:gridCol>
              </a:tblGrid>
              <a:tr h="251289">
                <a:tc>
                  <a:txBody>
                    <a:bodyPr/>
                    <a:lstStyle/>
                    <a:p>
                      <a:r>
                        <a:rPr lang="pl-PL" sz="1200" dirty="0" smtClean="0">
                          <a:solidFill>
                            <a:sysClr val="windowText" lastClr="000000"/>
                          </a:solidFill>
                        </a:rPr>
                        <a:t>OG Jaworzno</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r>
                        <a:rPr lang="pl-PL" sz="1200" dirty="0" smtClean="0">
                          <a:solidFill>
                            <a:sysClr val="windowText" lastClr="000000"/>
                          </a:solidFill>
                        </a:rPr>
                        <a:t>54,7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795354922"/>
                  </a:ext>
                </a:extLst>
              </a:tr>
              <a:tr h="301050">
                <a:tc>
                  <a:txBody>
                    <a:bodyPr/>
                    <a:lstStyle/>
                    <a:p>
                      <a:r>
                        <a:rPr lang="pl-PL" sz="1200" dirty="0" smtClean="0">
                          <a:solidFill>
                            <a:sysClr val="windowText" lastClr="000000"/>
                          </a:solidFill>
                        </a:rPr>
                        <a:t>OG Brzezinka</a:t>
                      </a:r>
                      <a:r>
                        <a:rPr lang="pl-PL" sz="1200" baseline="0" dirty="0" smtClean="0">
                          <a:solidFill>
                            <a:sysClr val="windowText" lastClr="000000"/>
                          </a:solidFill>
                        </a:rPr>
                        <a:t> I</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pl-PL" sz="1200" dirty="0" smtClean="0">
                          <a:solidFill>
                            <a:sysClr val="windowText" lastClr="000000"/>
                          </a:solidFill>
                        </a:rPr>
                        <a:t>9,0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smtClean="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301357622"/>
                  </a:ext>
                </a:extLst>
              </a:tr>
              <a:tr h="301050">
                <a:tc>
                  <a:txBody>
                    <a:bodyPr/>
                    <a:lstStyle/>
                    <a:p>
                      <a:r>
                        <a:rPr lang="pl-PL" sz="1200" dirty="0" smtClean="0">
                          <a:solidFill>
                            <a:sysClr val="windowText" lastClr="000000"/>
                          </a:solidFill>
                        </a:rPr>
                        <a:t>OG </a:t>
                      </a:r>
                      <a:r>
                        <a:rPr lang="pl-PL" sz="1200" dirty="0" err="1" smtClean="0">
                          <a:solidFill>
                            <a:sysClr val="windowText" lastClr="000000"/>
                          </a:solidFill>
                        </a:rPr>
                        <a:t>Dziećkowice</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pl-PL" sz="1200" dirty="0" smtClean="0">
                          <a:solidFill>
                            <a:sysClr val="windowText" lastClr="000000"/>
                          </a:solidFill>
                        </a:rPr>
                        <a:t>1,9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smtClean="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674889285"/>
                  </a:ext>
                </a:extLst>
              </a:tr>
              <a:tr h="301050">
                <a:tc>
                  <a:txBody>
                    <a:bodyPr/>
                    <a:lstStyle/>
                    <a:p>
                      <a:r>
                        <a:rPr lang="pl-PL" sz="1200" dirty="0" smtClean="0">
                          <a:solidFill>
                            <a:sysClr val="windowText" lastClr="000000"/>
                          </a:solidFill>
                        </a:rPr>
                        <a:t>OG Byczyna</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pl-PL" sz="1200" dirty="0" smtClean="0">
                          <a:solidFill>
                            <a:sysClr val="windowText" lastClr="000000"/>
                          </a:solidFill>
                        </a:rPr>
                        <a:t>8,5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smtClean="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954661812"/>
                  </a:ext>
                </a:extLst>
              </a:tr>
              <a:tr h="301050">
                <a:tc>
                  <a:txBody>
                    <a:bodyPr/>
                    <a:lstStyle/>
                    <a:p>
                      <a:r>
                        <a:rPr lang="pl-PL" sz="1200" dirty="0" smtClean="0">
                          <a:solidFill>
                            <a:sysClr val="windowText" lastClr="000000"/>
                          </a:solidFill>
                        </a:rPr>
                        <a:t>OG Dąb</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pl-PL" sz="1200" dirty="0" smtClean="0">
                          <a:solidFill>
                            <a:sysClr val="windowText" lastClr="000000"/>
                          </a:solidFill>
                        </a:rPr>
                        <a:t>36,9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smtClean="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715750415"/>
                  </a:ext>
                </a:extLst>
              </a:tr>
              <a:tr h="150525">
                <a:tc>
                  <a:txBody>
                    <a:bodyPr/>
                    <a:lstStyle/>
                    <a:p>
                      <a:r>
                        <a:rPr lang="pl-PL" sz="1200" dirty="0" smtClean="0">
                          <a:solidFill>
                            <a:sysClr val="windowText" lastClr="000000"/>
                          </a:solidFill>
                        </a:rPr>
                        <a:t>OG Libiąż IV</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pl-PL" sz="1200" dirty="0" smtClean="0">
                          <a:solidFill>
                            <a:sysClr val="windowText" lastClr="000000"/>
                          </a:solidFill>
                        </a:rPr>
                        <a:t>62,3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smtClean="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293654508"/>
                  </a:ext>
                </a:extLst>
              </a:tr>
              <a:tr h="150525">
                <a:tc>
                  <a:txBody>
                    <a:bodyPr/>
                    <a:lstStyle/>
                    <a:p>
                      <a:r>
                        <a:rPr lang="pl-PL" sz="1200" dirty="0" smtClean="0">
                          <a:solidFill>
                            <a:sysClr val="windowText" lastClr="000000"/>
                          </a:solidFill>
                        </a:rPr>
                        <a:t>OG Babice I</a:t>
                      </a:r>
                      <a:endParaRPr lang="pl-PL" sz="1200" dirty="0">
                        <a:solidFill>
                          <a:sysClr val="windowText" lastClr="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pl-PL" sz="1200" b="0" dirty="0" smtClean="0">
                          <a:solidFill>
                            <a:srgbClr val="000000"/>
                          </a:solidFill>
                        </a:rPr>
                        <a:t>18,8 </a:t>
                      </a:r>
                      <a:r>
                        <a:rPr kumimoji="0" lang="pl-PL" altLang="pl-PL" sz="1200" b="0" u="none" strike="noStrike" cap="none" normalizeH="0" baseline="0" dirty="0" smtClean="0">
                          <a:ln>
                            <a:noFill/>
                          </a:ln>
                          <a:solidFill>
                            <a:srgbClr val="000000"/>
                          </a:solidFill>
                          <a:effectLst/>
                        </a:rPr>
                        <a:t>km</a:t>
                      </a:r>
                      <a:r>
                        <a:rPr kumimoji="0" lang="pl-PL" altLang="pl-PL" sz="1200" b="0" u="none" strike="noStrike" cap="none" normalizeH="0" baseline="30000" dirty="0" smtClean="0">
                          <a:ln>
                            <a:noFill/>
                          </a:ln>
                          <a:solidFill>
                            <a:srgbClr val="000000"/>
                          </a:solidFill>
                          <a:effectLst/>
                        </a:rPr>
                        <a:t>2</a:t>
                      </a:r>
                      <a:endParaRPr lang="pl-PL" sz="1200" b="0" dirty="0" smtClean="0">
                        <a:solidFill>
                          <a:srgbClr val="000000"/>
                        </a:solidFill>
                      </a:endParaRPr>
                    </a:p>
                  </a:txBody>
                  <a:tcPr>
                    <a:gradFill flip="none" rotWithShape="1">
                      <a:gsLst>
                        <a:gs pos="0">
                          <a:schemeClr val="accent1">
                            <a:lumMod val="0"/>
                            <a:lumOff val="100000"/>
                          </a:schemeClr>
                        </a:gs>
                        <a:gs pos="93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383328786"/>
                  </a:ext>
                </a:extLst>
              </a:tr>
            </a:tbl>
          </a:graphicData>
        </a:graphic>
      </p:graphicFrame>
      <p:sp>
        <p:nvSpPr>
          <p:cNvPr id="60" name="Objaśnienie prostokątne 59"/>
          <p:cNvSpPr/>
          <p:nvPr/>
        </p:nvSpPr>
        <p:spPr>
          <a:xfrm>
            <a:off x="667247" y="1142534"/>
            <a:ext cx="1212509" cy="301400"/>
          </a:xfrm>
          <a:prstGeom prst="wedgeRectCallout">
            <a:avLst>
              <a:gd name="adj1" fmla="val 22602"/>
              <a:gd name="adj2" fmla="val 15762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złoża „Brzezinka I”</a:t>
            </a:r>
          </a:p>
        </p:txBody>
      </p:sp>
      <p:sp>
        <p:nvSpPr>
          <p:cNvPr id="63" name="Objaśnienie prostokątne 62"/>
          <p:cNvSpPr/>
          <p:nvPr/>
        </p:nvSpPr>
        <p:spPr>
          <a:xfrm>
            <a:off x="5734775" y="1960013"/>
            <a:ext cx="1659426" cy="320981"/>
          </a:xfrm>
          <a:prstGeom prst="wedgeRectCallout">
            <a:avLst>
              <a:gd name="adj1" fmla="val -58513"/>
              <a:gd name="adj2" fmla="val 265840"/>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pokładu 212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do 2027 roku</a:t>
            </a:r>
          </a:p>
        </p:txBody>
      </p:sp>
      <p:sp>
        <p:nvSpPr>
          <p:cNvPr id="64" name="Objaśnienie prostokątne 63"/>
          <p:cNvSpPr/>
          <p:nvPr/>
        </p:nvSpPr>
        <p:spPr>
          <a:xfrm>
            <a:off x="6065371" y="3935920"/>
            <a:ext cx="1643129" cy="340791"/>
          </a:xfrm>
          <a:prstGeom prst="wedgeRectCallout">
            <a:avLst>
              <a:gd name="adj1" fmla="val -73193"/>
              <a:gd name="adj2" fmla="val -192504"/>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pokładu 209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do 2024 roku</a:t>
            </a:r>
          </a:p>
        </p:txBody>
      </p:sp>
      <p:sp>
        <p:nvSpPr>
          <p:cNvPr id="65" name="Objaśnienie prostokątne 64"/>
          <p:cNvSpPr/>
          <p:nvPr/>
        </p:nvSpPr>
        <p:spPr>
          <a:xfrm>
            <a:off x="6139590" y="4916450"/>
            <a:ext cx="1635529" cy="341019"/>
          </a:xfrm>
          <a:prstGeom prst="wedgeRectCallout">
            <a:avLst>
              <a:gd name="adj1" fmla="val -74499"/>
              <a:gd name="adj2" fmla="val -163201"/>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pokładu 118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od 2027 roku</a:t>
            </a:r>
          </a:p>
        </p:txBody>
      </p:sp>
      <p:sp>
        <p:nvSpPr>
          <p:cNvPr id="67" name="pole tekstowe 66"/>
          <p:cNvSpPr txBox="1"/>
          <p:nvPr/>
        </p:nvSpPr>
        <p:spPr>
          <a:xfrm>
            <a:off x="5445711" y="558057"/>
            <a:ext cx="2443326" cy="1200329"/>
          </a:xfrm>
          <a:prstGeom prst="rect">
            <a:avLst/>
          </a:prstGeom>
          <a:solidFill>
            <a:schemeClr val="bg1"/>
          </a:solidFill>
          <a:ln>
            <a:solidFill>
              <a:schemeClr val="accent1"/>
            </a:solidFill>
          </a:ln>
        </p:spPr>
        <p:txBody>
          <a:bodyPr wrap="square" rtlCol="0">
            <a:spAutoFit/>
          </a:bodyPr>
          <a:lstStyle/>
          <a:p>
            <a:pPr defTabSz="457200" fontAlgn="auto">
              <a:spcBef>
                <a:spcPts val="0"/>
              </a:spcBef>
              <a:spcAft>
                <a:spcPts val="0"/>
              </a:spcAft>
              <a:defRPr/>
            </a:pPr>
            <a:r>
              <a:rPr lang="pl-PL" sz="1200" b="1" dirty="0">
                <a:solidFill>
                  <a:srgbClr val="D50073"/>
                </a:solidFill>
                <a:latin typeface="Titillium Web" panose="00000500000000000000" pitchFamily="2" charset="-18"/>
              </a:rPr>
              <a:t>Prowadzone roboty górnicze</a:t>
            </a:r>
            <a:r>
              <a:rPr lang="pl-PL" sz="1200" b="1" dirty="0" smtClean="0">
                <a:solidFill>
                  <a:srgbClr val="D50073"/>
                </a:solidFill>
                <a:latin typeface="Titillium Web" panose="00000500000000000000" pitchFamily="2" charset="-18"/>
              </a:rPr>
              <a:t>:</a:t>
            </a:r>
            <a:endParaRPr kumimoji="0" lang="pl-PL" sz="1200" b="0" i="0" u="sng" strike="noStrike" kern="1200" cap="none" spc="0" normalizeH="0" baseline="0" noProof="0" dirty="0" smtClean="0">
              <a:ln>
                <a:noFill/>
              </a:ln>
              <a:solidFill>
                <a:srgbClr val="00B0F0"/>
              </a:solidFill>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200" b="0" i="0" u="sng" strike="noStrike" kern="1200" cap="none" spc="0" normalizeH="0" baseline="0" noProof="0" dirty="0" smtClean="0">
                <a:ln>
                  <a:noFill/>
                </a:ln>
                <a:solidFill>
                  <a:srgbClr val="00B0F0"/>
                </a:solidFill>
                <a:effectLst/>
                <a:uLnTx/>
                <a:uFillTx/>
                <a:latin typeface="Calibri" panose="020F0502020204030204"/>
              </a:rPr>
              <a:t>OG Brzezinka I - pokład 301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200" b="0" i="0" u="sng" strike="noStrike" kern="1200" cap="none" spc="0" normalizeH="0" baseline="0" noProof="0" dirty="0" smtClean="0">
                <a:ln>
                  <a:noFill/>
                </a:ln>
                <a:solidFill>
                  <a:srgbClr val="00B0F0"/>
                </a:solidFill>
                <a:effectLst/>
                <a:uLnTx/>
                <a:uFillTx/>
                <a:latin typeface="Calibri" panose="020F0502020204030204"/>
              </a:rPr>
              <a:t>OG Jaworzno - pokład 212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200" b="0" i="0" u="sng" strike="noStrike" kern="1200" cap="none" spc="0" normalizeH="0" baseline="0" noProof="0" dirty="0" smtClean="0">
                <a:ln>
                  <a:noFill/>
                </a:ln>
                <a:solidFill>
                  <a:srgbClr val="00B0F0"/>
                </a:solidFill>
                <a:effectLst/>
                <a:uLnTx/>
                <a:uFillTx/>
                <a:latin typeface="Calibri" panose="020F0502020204030204"/>
              </a:rPr>
              <a:t>OG Byczyna – pokład 209</a:t>
            </a:r>
          </a:p>
          <a:p>
            <a:pPr lvl="0" defTabSz="457200" fontAlgn="auto">
              <a:spcBef>
                <a:spcPts val="0"/>
              </a:spcBef>
              <a:spcAft>
                <a:spcPts val="0"/>
              </a:spcAft>
              <a:defRPr/>
            </a:pPr>
            <a:r>
              <a:rPr lang="pl-PL" sz="1200" u="sng" dirty="0">
                <a:solidFill>
                  <a:srgbClr val="00B0F0"/>
                </a:solidFill>
                <a:latin typeface="Calibri" panose="020F0502020204030204" pitchFamily="34" charset="0"/>
                <a:ea typeface="Calibri" panose="020F0502020204030204" pitchFamily="34" charset="0"/>
              </a:rPr>
              <a:t>OG </a:t>
            </a:r>
            <a:r>
              <a:rPr lang="pl-PL" sz="1200" u="sng" dirty="0" smtClean="0">
                <a:solidFill>
                  <a:srgbClr val="00B0F0"/>
                </a:solidFill>
                <a:latin typeface="Calibri" panose="020F0502020204030204" pitchFamily="34" charset="0"/>
                <a:ea typeface="Calibri" panose="020F0502020204030204" pitchFamily="34" charset="0"/>
              </a:rPr>
              <a:t>Libiąż IV – pokład 207</a:t>
            </a:r>
          </a:p>
          <a:p>
            <a:pPr lvl="0" defTabSz="457200" fontAlgn="auto">
              <a:spcBef>
                <a:spcPts val="0"/>
              </a:spcBef>
              <a:spcAft>
                <a:spcPts val="0"/>
              </a:spcAft>
              <a:defRPr/>
            </a:pPr>
            <a:r>
              <a:rPr lang="pl-PL" sz="1200" u="sng" dirty="0">
                <a:solidFill>
                  <a:srgbClr val="00B0F0"/>
                </a:solidFill>
                <a:latin typeface="Calibri" panose="020F0502020204030204" pitchFamily="34" charset="0"/>
                <a:ea typeface="Calibri" panose="020F0502020204030204" pitchFamily="34" charset="0"/>
              </a:rPr>
              <a:t>OG </a:t>
            </a:r>
            <a:r>
              <a:rPr lang="pl-PL" sz="1200" u="sng" dirty="0" smtClean="0">
                <a:solidFill>
                  <a:srgbClr val="00B0F0"/>
                </a:solidFill>
                <a:latin typeface="Calibri" panose="020F0502020204030204" pitchFamily="34" charset="0"/>
                <a:ea typeface="Calibri" panose="020F0502020204030204" pitchFamily="34" charset="0"/>
              </a:rPr>
              <a:t>Babice I – pokład 207</a:t>
            </a:r>
            <a:endParaRPr kumimoji="0" lang="pl-PL" sz="1200" b="0" i="0" u="sng" strike="noStrike" kern="1200" cap="none" spc="0" normalizeH="0" baseline="0" noProof="0" dirty="0" smtClean="0">
              <a:ln>
                <a:noFill/>
              </a:ln>
              <a:solidFill>
                <a:srgbClr val="00B0F0"/>
              </a:solidFill>
              <a:effectLst/>
              <a:uLnTx/>
              <a:uFillTx/>
              <a:latin typeface="Calibri" panose="020F0502020204030204"/>
            </a:endParaRPr>
          </a:p>
        </p:txBody>
      </p:sp>
      <p:sp>
        <p:nvSpPr>
          <p:cNvPr id="78" name="Objaśnienie prostokątne 77"/>
          <p:cNvSpPr/>
          <p:nvPr/>
        </p:nvSpPr>
        <p:spPr>
          <a:xfrm>
            <a:off x="6269215" y="5415371"/>
            <a:ext cx="1635529" cy="341019"/>
          </a:xfrm>
          <a:prstGeom prst="wedgeRectCallout">
            <a:avLst>
              <a:gd name="adj1" fmla="val -80476"/>
              <a:gd name="adj2" fmla="val 216801"/>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pokładu</a:t>
            </a:r>
            <a:r>
              <a:rPr kumimoji="0" lang="pl-PL" sz="1100" b="0" i="0" u="none" strike="noStrike" kern="0" cap="none" spc="0" normalizeH="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207</a:t>
            </a:r>
            <a:endPar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pl-PL" sz="1100" kern="0" dirty="0" smtClean="0">
                <a:ln w="0"/>
                <a:solidFill>
                  <a:prstClr val="black"/>
                </a:solidFill>
                <a:effectLst>
                  <a:outerShdw blurRad="38100" dist="19050" dir="2700000" algn="tl" rotWithShape="0">
                    <a:prstClr val="black">
                      <a:alpha val="40000"/>
                    </a:prstClr>
                  </a:outerShdw>
                </a:effectLst>
                <a:latin typeface="Calibri" panose="020F0502020204030204"/>
              </a:rPr>
              <a:t>do</a:t>
            </a: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2038 roku</a:t>
            </a:r>
          </a:p>
        </p:txBody>
      </p:sp>
      <p:sp>
        <p:nvSpPr>
          <p:cNvPr id="71" name="Tytuł 5"/>
          <p:cNvSpPr txBox="1">
            <a:spLocks/>
          </p:cNvSpPr>
          <p:nvPr/>
        </p:nvSpPr>
        <p:spPr>
          <a:xfrm>
            <a:off x="2294786" y="7472612"/>
            <a:ext cx="6849214" cy="409813"/>
          </a:xfrm>
          <a:prstGeom prst="rect">
            <a:avLst/>
          </a:prstGeom>
        </p:spPr>
        <p:txBody>
          <a:bodyPr vert="horz" lIns="91440" tIns="45720" rIns="91440" bIns="45720" rtlCol="0" anchor="b">
            <a:noAutofit/>
          </a:bodyPr>
          <a:lstStyle>
            <a:lvl1pPr algn="l" defTabSz="844083" rtl="0" eaLnBrk="1" latinLnBrk="0" hangingPunct="1">
              <a:lnSpc>
                <a:spcPct val="90000"/>
              </a:lnSpc>
              <a:spcBef>
                <a:spcPct val="0"/>
              </a:spcBef>
              <a:buNone/>
              <a:defRPr sz="2954" kern="1200">
                <a:solidFill>
                  <a:srgbClr val="E2007A"/>
                </a:solidFill>
                <a:latin typeface="Arial" panose="020B0604020202020204" pitchFamily="34" charset="0"/>
                <a:ea typeface="+mj-ea"/>
                <a:cs typeface="Arial" panose="020B0604020202020204" pitchFamily="34" charset="0"/>
              </a:defRPr>
            </a:lvl1pPr>
          </a:lstStyle>
          <a:p>
            <a:pPr algn="ctr" fontAlgn="auto">
              <a:spcAft>
                <a:spcPts val="0"/>
              </a:spcAft>
            </a:pPr>
            <a:r>
              <a:rPr lang="pl-PL" sz="2400" b="1" dirty="0" err="1" smtClean="0"/>
              <a:t>Please</a:t>
            </a:r>
            <a:r>
              <a:rPr lang="pl-PL" sz="2400" b="1" dirty="0" smtClean="0"/>
              <a:t>, zakres mapy</a:t>
            </a:r>
            <a:endParaRPr lang="pl-PL" sz="2400" dirty="0"/>
          </a:p>
        </p:txBody>
      </p:sp>
      <p:sp>
        <p:nvSpPr>
          <p:cNvPr id="70" name="Owal 69"/>
          <p:cNvSpPr/>
          <p:nvPr/>
        </p:nvSpPr>
        <p:spPr>
          <a:xfrm>
            <a:off x="5449854" y="3268584"/>
            <a:ext cx="356108" cy="356106"/>
          </a:xfrm>
          <a:prstGeom prst="ellipse">
            <a:avLst/>
          </a:prstGeom>
          <a:solidFill>
            <a:srgbClr val="92D050">
              <a:alpha val="50000"/>
            </a:srgbClr>
          </a:solidFill>
          <a:ln>
            <a:solidFill>
              <a:schemeClr val="accent1">
                <a:shade val="50000"/>
              </a:scheme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9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2" name="Owal 71"/>
          <p:cNvSpPr/>
          <p:nvPr/>
        </p:nvSpPr>
        <p:spPr>
          <a:xfrm>
            <a:off x="5377192" y="2864452"/>
            <a:ext cx="356108" cy="356106"/>
          </a:xfrm>
          <a:prstGeom prst="ellipse">
            <a:avLst/>
          </a:prstGeom>
          <a:solidFill>
            <a:srgbClr val="92D050">
              <a:alpha val="50000"/>
            </a:srgbClr>
          </a:solidFill>
          <a:ln>
            <a:solidFill>
              <a:schemeClr val="accent1">
                <a:shade val="50000"/>
              </a:scheme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9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4" name="Owal 73"/>
          <p:cNvSpPr/>
          <p:nvPr/>
        </p:nvSpPr>
        <p:spPr>
          <a:xfrm>
            <a:off x="5560402" y="6214690"/>
            <a:ext cx="356108" cy="356106"/>
          </a:xfrm>
          <a:prstGeom prst="ellipse">
            <a:avLst/>
          </a:prstGeom>
          <a:solidFill>
            <a:srgbClr val="92D050">
              <a:alpha val="50000"/>
            </a:srgbClr>
          </a:solidFill>
          <a:ln>
            <a:solidFill>
              <a:schemeClr val="accent1">
                <a:shade val="50000"/>
              </a:scheme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9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66" name="Strzałka zakrzywiona w prawo 65"/>
          <p:cNvSpPr/>
          <p:nvPr/>
        </p:nvSpPr>
        <p:spPr>
          <a:xfrm>
            <a:off x="4674392" y="2992699"/>
            <a:ext cx="828675" cy="1680210"/>
          </a:xfrm>
          <a:prstGeom prst="curvedRightArrow">
            <a:avLst>
              <a:gd name="adj1" fmla="val 13864"/>
              <a:gd name="adj2" fmla="val 50000"/>
              <a:gd name="adj3" fmla="val 25000"/>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5" name="pole tekstowe 14"/>
          <p:cNvSpPr txBox="1"/>
          <p:nvPr/>
        </p:nvSpPr>
        <p:spPr>
          <a:xfrm>
            <a:off x="4610936" y="3657499"/>
            <a:ext cx="790905" cy="215444"/>
          </a:xfrm>
          <a:prstGeom prst="rect">
            <a:avLst/>
          </a:prstGeom>
          <a:solidFill>
            <a:schemeClr val="bg1"/>
          </a:solidFill>
          <a:ln w="19050">
            <a:solidFill>
              <a:schemeClr val="accent1"/>
            </a:solidFill>
          </a:ln>
        </p:spPr>
        <p:txBody>
          <a:bodyPr wrap="square" rtlCol="0">
            <a:spAutoFit/>
          </a:bodyPr>
          <a:lstStyle/>
          <a:p>
            <a:r>
              <a:rPr lang="pl-PL" sz="800" b="1" dirty="0"/>
              <a:t>OG </a:t>
            </a:r>
            <a:r>
              <a:rPr lang="pl-PL" sz="800" b="1" dirty="0" smtClean="0"/>
              <a:t>Byczyna</a:t>
            </a:r>
            <a:endParaRPr lang="pl-PL" sz="800" b="1" dirty="0"/>
          </a:p>
        </p:txBody>
      </p:sp>
    </p:spTree>
    <p:extLst>
      <p:ext uri="{BB962C8B-B14F-4D97-AF65-F5344CB8AC3E}">
        <p14:creationId xmlns:p14="http://schemas.microsoft.com/office/powerpoint/2010/main" val="194269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p:cNvSpPr>
            <a:spLocks noGrp="1"/>
          </p:cNvSpPr>
          <p:nvPr>
            <p:ph type="title"/>
          </p:nvPr>
        </p:nvSpPr>
        <p:spPr>
          <a:xfrm>
            <a:off x="418163" y="45363"/>
            <a:ext cx="6849214" cy="409813"/>
          </a:xfrm>
        </p:spPr>
        <p:txBody>
          <a:bodyPr/>
          <a:lstStyle/>
          <a:p>
            <a:pPr algn="ctr"/>
            <a:r>
              <a:rPr lang="pl-PL" sz="2400" b="1" dirty="0" smtClean="0"/>
              <a:t>Lokalizacja ZG Sobieski oraz ZG Janina</a:t>
            </a:r>
            <a:endParaRPr lang="pl-PL" sz="2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869"/>
            <a:ext cx="7943414" cy="6460130"/>
          </a:xfrm>
          <a:prstGeom prst="rect">
            <a:avLst/>
          </a:prstGeom>
        </p:spPr>
      </p:pic>
      <p:sp>
        <p:nvSpPr>
          <p:cNvPr id="6" name="Owal 5"/>
          <p:cNvSpPr/>
          <p:nvPr/>
        </p:nvSpPr>
        <p:spPr>
          <a:xfrm>
            <a:off x="2623019" y="5069506"/>
            <a:ext cx="356108" cy="356106"/>
          </a:xfrm>
          <a:prstGeom prst="ellipse">
            <a:avLst/>
          </a:prstGeom>
          <a:solidFill>
            <a:srgbClr val="92D050">
              <a:alpha val="80000"/>
            </a:srgbClr>
          </a:solidFill>
          <a:ln>
            <a:solidFill>
              <a:schemeClr val="accent1">
                <a:shade val="50000"/>
              </a:scheme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9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Owal 6"/>
          <p:cNvSpPr/>
          <p:nvPr/>
        </p:nvSpPr>
        <p:spPr>
          <a:xfrm>
            <a:off x="5226829" y="3976686"/>
            <a:ext cx="356108" cy="356106"/>
          </a:xfrm>
          <a:prstGeom prst="ellipse">
            <a:avLst/>
          </a:prstGeom>
          <a:solidFill>
            <a:srgbClr val="92D050">
              <a:alpha val="80000"/>
            </a:srgbClr>
          </a:solidFill>
          <a:ln>
            <a:solidFill>
              <a:schemeClr val="accent1">
                <a:shade val="50000"/>
              </a:scheme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9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8" name="Objaśnienie prostokątne 7"/>
          <p:cNvSpPr/>
          <p:nvPr/>
        </p:nvSpPr>
        <p:spPr>
          <a:xfrm>
            <a:off x="5732856" y="4209493"/>
            <a:ext cx="1635529" cy="341019"/>
          </a:xfrm>
          <a:prstGeom prst="wedgeRectCallout">
            <a:avLst>
              <a:gd name="adj1" fmla="val -71271"/>
              <a:gd name="adj2" fmla="val -7095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pokładu</a:t>
            </a:r>
            <a:r>
              <a:rPr kumimoji="0" lang="pl-PL" sz="1100" b="0" i="0" u="none" strike="noStrike" kern="0" cap="none" spc="0" normalizeH="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207</a:t>
            </a:r>
            <a:endPar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pl-PL" sz="1100" kern="0" dirty="0" smtClean="0">
                <a:ln w="0"/>
                <a:solidFill>
                  <a:prstClr val="black"/>
                </a:solidFill>
                <a:effectLst>
                  <a:outerShdw blurRad="38100" dist="19050" dir="2700000" algn="tl" rotWithShape="0">
                    <a:prstClr val="black">
                      <a:alpha val="40000"/>
                    </a:prstClr>
                  </a:outerShdw>
                </a:effectLst>
                <a:latin typeface="Calibri" panose="020F0502020204030204"/>
              </a:rPr>
              <a:t>do</a:t>
            </a: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2038 roku</a:t>
            </a:r>
          </a:p>
        </p:txBody>
      </p:sp>
      <p:sp>
        <p:nvSpPr>
          <p:cNvPr id="9" name="Objaśnienie prostokątne 8"/>
          <p:cNvSpPr/>
          <p:nvPr/>
        </p:nvSpPr>
        <p:spPr>
          <a:xfrm>
            <a:off x="3098186" y="5298596"/>
            <a:ext cx="1635529" cy="341019"/>
          </a:xfrm>
          <a:prstGeom prst="wedgeRectCallout">
            <a:avLst>
              <a:gd name="adj1" fmla="val -70589"/>
              <a:gd name="adj2" fmla="val -66052"/>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Eksploatacja pokładu</a:t>
            </a:r>
            <a:r>
              <a:rPr kumimoji="0" lang="pl-PL" sz="1100" b="0" i="0" u="none" strike="noStrike" kern="0" cap="none" spc="0" normalizeH="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207</a:t>
            </a:r>
            <a:endPar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pl-PL" sz="1100" kern="0" dirty="0" smtClean="0">
                <a:ln w="0"/>
                <a:solidFill>
                  <a:prstClr val="black"/>
                </a:solidFill>
                <a:effectLst>
                  <a:outerShdw blurRad="38100" dist="19050" dir="2700000" algn="tl" rotWithShape="0">
                    <a:prstClr val="black">
                      <a:alpha val="40000"/>
                    </a:prstClr>
                  </a:outerShdw>
                </a:effectLst>
                <a:latin typeface="Calibri" panose="020F0502020204030204"/>
              </a:rPr>
              <a:t>Od 2026 do</a:t>
            </a:r>
            <a:r>
              <a:rPr kumimoji="0" lang="pl-PL" sz="11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2043 roku</a:t>
            </a:r>
          </a:p>
        </p:txBody>
      </p:sp>
      <p:sp>
        <p:nvSpPr>
          <p:cNvPr id="12" name="pole tekstowe 11"/>
          <p:cNvSpPr txBox="1"/>
          <p:nvPr/>
        </p:nvSpPr>
        <p:spPr>
          <a:xfrm>
            <a:off x="3690703" y="4000850"/>
            <a:ext cx="1060008" cy="307777"/>
          </a:xfrm>
          <a:prstGeom prst="rect">
            <a:avLst/>
          </a:prstGeom>
          <a:solidFill>
            <a:schemeClr val="bg1"/>
          </a:solidFill>
          <a:ln w="19050">
            <a:solidFill>
              <a:schemeClr val="accent1"/>
            </a:solidFill>
          </a:ln>
        </p:spPr>
        <p:txBody>
          <a:bodyPr wrap="square" rtlCol="0">
            <a:spAutoFit/>
          </a:bodyPr>
          <a:lstStyle/>
          <a:p>
            <a:r>
              <a:rPr lang="pl-PL" sz="1400" b="1" dirty="0" smtClean="0">
                <a:solidFill>
                  <a:srgbClr val="FF0000"/>
                </a:solidFill>
              </a:rPr>
              <a:t>ZG Janina</a:t>
            </a:r>
            <a:endParaRPr lang="pl-PL" sz="1400" b="1" dirty="0">
              <a:solidFill>
                <a:srgbClr val="FF0000"/>
              </a:solidFill>
            </a:endParaRPr>
          </a:p>
        </p:txBody>
      </p:sp>
      <p:sp>
        <p:nvSpPr>
          <p:cNvPr id="14" name="pole tekstowe 13"/>
          <p:cNvSpPr txBox="1"/>
          <p:nvPr/>
        </p:nvSpPr>
        <p:spPr>
          <a:xfrm>
            <a:off x="5896146" y="4961784"/>
            <a:ext cx="995308" cy="215444"/>
          </a:xfrm>
          <a:prstGeom prst="rect">
            <a:avLst/>
          </a:prstGeom>
          <a:solidFill>
            <a:schemeClr val="bg1"/>
          </a:solidFill>
          <a:ln w="19050">
            <a:solidFill>
              <a:schemeClr val="accent1"/>
            </a:solidFill>
          </a:ln>
        </p:spPr>
        <p:txBody>
          <a:bodyPr wrap="square" rtlCol="0">
            <a:spAutoFit/>
          </a:bodyPr>
          <a:lstStyle/>
          <a:p>
            <a:r>
              <a:rPr lang="pl-PL" sz="800" b="1" dirty="0" smtClean="0"/>
              <a:t>    OG Babice I</a:t>
            </a:r>
            <a:endParaRPr lang="pl-PL" sz="800" b="1" dirty="0"/>
          </a:p>
        </p:txBody>
      </p:sp>
      <p:sp>
        <p:nvSpPr>
          <p:cNvPr id="15" name="pole tekstowe 14"/>
          <p:cNvSpPr txBox="1"/>
          <p:nvPr/>
        </p:nvSpPr>
        <p:spPr>
          <a:xfrm>
            <a:off x="3690703" y="4335068"/>
            <a:ext cx="961097" cy="215444"/>
          </a:xfrm>
          <a:prstGeom prst="rect">
            <a:avLst/>
          </a:prstGeom>
          <a:solidFill>
            <a:schemeClr val="bg1"/>
          </a:solidFill>
          <a:ln w="19050">
            <a:solidFill>
              <a:schemeClr val="accent1"/>
            </a:solidFill>
          </a:ln>
        </p:spPr>
        <p:txBody>
          <a:bodyPr wrap="square" rtlCol="0">
            <a:spAutoFit/>
          </a:bodyPr>
          <a:lstStyle/>
          <a:p>
            <a:r>
              <a:rPr lang="pl-PL" sz="800" b="1" dirty="0" smtClean="0"/>
              <a:t>  OG Libiąż IV</a:t>
            </a:r>
            <a:endParaRPr lang="pl-PL" sz="800" b="1" dirty="0"/>
          </a:p>
        </p:txBody>
      </p:sp>
      <p:sp>
        <p:nvSpPr>
          <p:cNvPr id="16" name="pole tekstowe 15"/>
          <p:cNvSpPr txBox="1"/>
          <p:nvPr/>
        </p:nvSpPr>
        <p:spPr>
          <a:xfrm>
            <a:off x="3402214" y="1833516"/>
            <a:ext cx="718162" cy="215444"/>
          </a:xfrm>
          <a:prstGeom prst="rect">
            <a:avLst/>
          </a:prstGeom>
          <a:solidFill>
            <a:schemeClr val="bg1"/>
          </a:solidFill>
          <a:ln w="19050">
            <a:solidFill>
              <a:schemeClr val="accent1"/>
            </a:solidFill>
          </a:ln>
        </p:spPr>
        <p:txBody>
          <a:bodyPr wrap="square" rtlCol="0">
            <a:spAutoFit/>
          </a:bodyPr>
          <a:lstStyle/>
          <a:p>
            <a:r>
              <a:rPr lang="pl-PL" sz="800" b="1" dirty="0" smtClean="0"/>
              <a:t>   OG Dąb</a:t>
            </a:r>
            <a:endParaRPr lang="pl-PL" sz="800" b="1" dirty="0"/>
          </a:p>
        </p:txBody>
      </p:sp>
      <p:pic>
        <p:nvPicPr>
          <p:cNvPr id="2" name="Obraz 1"/>
          <p:cNvPicPr>
            <a:picLocks noChangeAspect="1"/>
          </p:cNvPicPr>
          <p:nvPr/>
        </p:nvPicPr>
        <p:blipFill>
          <a:blip r:embed="rId3"/>
          <a:stretch>
            <a:fillRect/>
          </a:stretch>
        </p:blipFill>
        <p:spPr>
          <a:xfrm>
            <a:off x="4272183" y="1724366"/>
            <a:ext cx="1310754" cy="377985"/>
          </a:xfrm>
          <a:prstGeom prst="rect">
            <a:avLst/>
          </a:prstGeom>
        </p:spPr>
      </p:pic>
    </p:spTree>
    <p:extLst>
      <p:ext uri="{BB962C8B-B14F-4D97-AF65-F5344CB8AC3E}">
        <p14:creationId xmlns:p14="http://schemas.microsoft.com/office/powerpoint/2010/main" val="426182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3" cstate="print">
            <a:extLst>
              <a:ext uri="{28A0092B-C50C-407E-A947-70E740481C1C}">
                <a14:useLocalDpi xmlns:a14="http://schemas.microsoft.com/office/drawing/2010/main" val="0"/>
              </a:ext>
            </a:extLst>
          </a:blip>
          <a:srcRect l="14634" t="2029" r="14451" b="2977"/>
          <a:stretch/>
        </p:blipFill>
        <p:spPr>
          <a:xfrm>
            <a:off x="364165" y="676934"/>
            <a:ext cx="5617028" cy="5502617"/>
          </a:xfrm>
          <a:prstGeom prst="rect">
            <a:avLst/>
          </a:prstGeom>
          <a:ln>
            <a:noFill/>
          </a:ln>
          <a:effectLst>
            <a:outerShdw blurRad="190500" algn="tl" rotWithShape="0">
              <a:srgbClr val="000000">
                <a:alpha val="70000"/>
              </a:srgbClr>
            </a:outerShdw>
          </a:effectLst>
        </p:spPr>
      </p:pic>
      <p:sp>
        <p:nvSpPr>
          <p:cNvPr id="3" name="pole tekstowe 2"/>
          <p:cNvSpPr txBox="1"/>
          <p:nvPr/>
        </p:nvSpPr>
        <p:spPr>
          <a:xfrm>
            <a:off x="5981193" y="1332571"/>
            <a:ext cx="2882590" cy="3893374"/>
          </a:xfrm>
          <a:prstGeom prst="rect">
            <a:avLst/>
          </a:prstGeom>
          <a:noFill/>
        </p:spPr>
        <p:txBody>
          <a:bodyPr wrap="square" rtlCol="0">
            <a:spAutoFit/>
          </a:bodyPr>
          <a:lstStyle/>
          <a:p>
            <a:pPr algn="just"/>
            <a:r>
              <a:rPr lang="pl-PL" sz="1300" dirty="0"/>
              <a:t>Poziom intensywności i energii górniczych zjawisk sejsmicznych </a:t>
            </a:r>
            <a:r>
              <a:rPr lang="pl-PL" sz="1300" dirty="0" smtClean="0"/>
              <a:t>w Górnośląskim Zagłębiu Węglowym </a:t>
            </a:r>
            <a:r>
              <a:rPr lang="pl-PL" sz="1300" dirty="0"/>
              <a:t>(GZW) jest bardzo zróżnicowany, od słabych niewyczuwalnych przez ludzi, </a:t>
            </a:r>
            <a:r>
              <a:rPr lang="pl-PL" sz="1300" dirty="0" smtClean="0"/>
              <a:t>do </a:t>
            </a:r>
            <a:r>
              <a:rPr lang="pl-PL" sz="1300" dirty="0"/>
              <a:t>silnych. </a:t>
            </a:r>
            <a:endParaRPr lang="pl-PL" sz="1300" dirty="0" smtClean="0"/>
          </a:p>
          <a:p>
            <a:pPr algn="just"/>
            <a:endParaRPr lang="pl-PL" sz="1300" dirty="0" smtClean="0"/>
          </a:p>
          <a:p>
            <a:pPr algn="just"/>
            <a:r>
              <a:rPr lang="pl-PL" sz="1300" dirty="0" smtClean="0"/>
              <a:t>Ocenę </a:t>
            </a:r>
            <a:r>
              <a:rPr lang="pl-PL" sz="1300" dirty="0"/>
              <a:t>skutków oddziaływania wstrząsów na obiekty budowlane oraz klasyfikacji ich </a:t>
            </a:r>
            <a:r>
              <a:rPr lang="pl-PL" sz="1300" dirty="0" smtClean="0"/>
              <a:t>odporności dynamicznej wykonuje się </a:t>
            </a:r>
            <a:r>
              <a:rPr lang="pl-PL" sz="1300" dirty="0"/>
              <a:t>w oparciu o </a:t>
            </a:r>
            <a:r>
              <a:rPr lang="pl-PL" sz="1300" b="1" dirty="0"/>
              <a:t>Górniczą Skale Intensywności Sejsmicznej (GSIS-2017)</a:t>
            </a:r>
            <a:r>
              <a:rPr lang="pl-PL" sz="1300" dirty="0"/>
              <a:t>, która wyróżnia 7 stopni intensywności (od Stopień 0 – możliwa odczuwalność, brak uszkodzeń do Stopień VI – bardzo duże uszkodzenia konstrukcyjne mogące doprowadzić do utraty stateczności budowli). </a:t>
            </a:r>
          </a:p>
        </p:txBody>
      </p:sp>
      <p:sp>
        <p:nvSpPr>
          <p:cNvPr id="6" name="Prostokąt 5"/>
          <p:cNvSpPr/>
          <p:nvPr/>
        </p:nvSpPr>
        <p:spPr>
          <a:xfrm>
            <a:off x="924347" y="6179551"/>
            <a:ext cx="5787952" cy="276999"/>
          </a:xfrm>
          <a:prstGeom prst="rect">
            <a:avLst/>
          </a:prstGeom>
        </p:spPr>
        <p:txBody>
          <a:bodyPr wrap="square">
            <a:spAutoFit/>
          </a:bodyPr>
          <a:lstStyle/>
          <a:p>
            <a:pPr algn="just">
              <a:spcAft>
                <a:spcPts val="0"/>
              </a:spcAft>
            </a:pPr>
            <a:r>
              <a:rPr lang="pl-PL" sz="1200" dirty="0" smtClean="0"/>
              <a:t>Rys 2. </a:t>
            </a:r>
            <a:r>
              <a:rPr lang="pl-PL" sz="1200" dirty="0"/>
              <a:t>Górniczą Skale Intensywności Sejsmicznej (GSIS-2017)</a:t>
            </a:r>
            <a:endParaRPr lang="pl-PL" sz="12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2528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837986" y="434888"/>
            <a:ext cx="1655955" cy="584775"/>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rPr>
              <a:t>Zgłoszenie telefoniczne</a:t>
            </a:r>
          </a:p>
          <a:p>
            <a:pPr marL="0" marR="0" lvl="0" indent="0" algn="ctr" defTabSz="914400" rtl="0" eaLnBrk="1" fontAlgn="base" latinLnBrk="0" hangingPunct="1">
              <a:lnSpc>
                <a:spcPct val="100000"/>
              </a:lnSpc>
              <a:spcBef>
                <a:spcPct val="0"/>
              </a:spcBef>
              <a:spcAft>
                <a:spcPct val="0"/>
              </a:spcAft>
              <a:buClrTx/>
              <a:buSzTx/>
              <a:buFontTx/>
              <a:buNone/>
              <a:tabLst/>
              <a:defRPr/>
            </a:pPr>
            <a:r>
              <a:rPr lang="pl-PL" sz="800" dirty="0" smtClean="0">
                <a:solidFill>
                  <a:srgbClr val="707173"/>
                </a:solidFill>
              </a:rPr>
              <a:t>Całodobowy automat rejestracji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rPr>
              <a:t>ZG Sobieski 32 618</a:t>
            </a:r>
            <a:r>
              <a:rPr kumimoji="0" lang="pl-PL" sz="800" b="1" i="0" u="none" strike="noStrike" kern="1200" cap="none" spc="0" normalizeH="0" noProof="0" dirty="0" smtClean="0">
                <a:ln>
                  <a:noFill/>
                </a:ln>
                <a:solidFill>
                  <a:srgbClr val="707173"/>
                </a:solidFill>
                <a:effectLst/>
                <a:uLnTx/>
                <a:uFillTx/>
              </a:rPr>
              <a:t> 5995</a:t>
            </a:r>
          </a:p>
          <a:p>
            <a:pPr marL="0" marR="0" lvl="0" indent="0" algn="ctr" defTabSz="914400" rtl="0" eaLnBrk="1" fontAlgn="base" latinLnBrk="0" hangingPunct="1">
              <a:lnSpc>
                <a:spcPct val="100000"/>
              </a:lnSpc>
              <a:spcBef>
                <a:spcPct val="0"/>
              </a:spcBef>
              <a:spcAft>
                <a:spcPct val="0"/>
              </a:spcAft>
              <a:buClrTx/>
              <a:buSzTx/>
              <a:buFontTx/>
              <a:buNone/>
              <a:tabLst/>
              <a:defRPr/>
            </a:pPr>
            <a:r>
              <a:rPr lang="pl-PL" sz="800" b="1" baseline="0" dirty="0" smtClean="0">
                <a:solidFill>
                  <a:srgbClr val="707173"/>
                </a:solidFill>
              </a:rPr>
              <a:t>ZG Janina</a:t>
            </a:r>
            <a:r>
              <a:rPr lang="pl-PL" sz="800" b="1" dirty="0" smtClean="0">
                <a:solidFill>
                  <a:srgbClr val="707173"/>
                </a:solidFill>
              </a:rPr>
              <a:t> 32 627 0414</a:t>
            </a:r>
            <a:endParaRPr kumimoji="0" lang="pl-PL" sz="800" b="1" i="0" u="none" strike="noStrike" kern="1200" cap="none" spc="0" normalizeH="0" baseline="0" noProof="0" dirty="0">
              <a:ln>
                <a:noFill/>
              </a:ln>
              <a:solidFill>
                <a:srgbClr val="707173"/>
              </a:solidFill>
              <a:effectLst/>
              <a:uLnTx/>
              <a:uFillTx/>
            </a:endParaRPr>
          </a:p>
        </p:txBody>
      </p:sp>
      <p:sp>
        <p:nvSpPr>
          <p:cNvPr id="6" name="pole tekstowe 5"/>
          <p:cNvSpPr txBox="1"/>
          <p:nvPr/>
        </p:nvSpPr>
        <p:spPr>
          <a:xfrm>
            <a:off x="211873" y="843766"/>
            <a:ext cx="1637093" cy="707886"/>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effectLst/>
                <a:uLnTx/>
                <a:uFillTx/>
                <a:latin typeface="Arial" charset="0"/>
                <a:ea typeface="+mn-ea"/>
                <a:cs typeface="+mn-cs"/>
              </a:rPr>
              <a:t>Odczucie</a:t>
            </a: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 wstrząsu</a:t>
            </a:r>
          </a:p>
          <a:p>
            <a:pPr marL="0" marR="0" lvl="0" indent="0" algn="ctr" defTabSz="914400" rtl="0" eaLnBrk="1" fontAlgn="base" latinLnBrk="0" hangingPunct="1">
              <a:lnSpc>
                <a:spcPct val="100000"/>
              </a:lnSpc>
              <a:spcBef>
                <a:spcPct val="0"/>
              </a:spcBef>
              <a:spcAft>
                <a:spcPct val="0"/>
              </a:spcAft>
              <a:buClrTx/>
              <a:buSzTx/>
              <a:buFontTx/>
              <a:buNone/>
              <a:tabLst/>
              <a:defRPr/>
            </a:pPr>
            <a:r>
              <a:rPr lang="pl-PL" sz="800" dirty="0" smtClean="0">
                <a:solidFill>
                  <a:srgbClr val="707173"/>
                </a:solidFill>
              </a:rPr>
              <a:t>(w przypadku braku zagrożenia nie stanowi podstawy do wszczęcia postępowania o naprawę szkody)</a:t>
            </a:r>
            <a:endParaRPr kumimoji="0" lang="pl-PL" sz="800" b="0"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7" name="pole tekstowe 6"/>
          <p:cNvSpPr txBox="1"/>
          <p:nvPr/>
        </p:nvSpPr>
        <p:spPr>
          <a:xfrm>
            <a:off x="5239594" y="743844"/>
            <a:ext cx="1346584"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Uszkodzenie</a:t>
            </a:r>
            <a:r>
              <a:rPr kumimoji="0" lang="pl-PL" sz="800" b="1" i="0" u="none" strike="noStrike" kern="1200" cap="none" spc="0" normalizeH="0" noProof="0" dirty="0" smtClean="0">
                <a:ln>
                  <a:noFill/>
                </a:ln>
                <a:solidFill>
                  <a:srgbClr val="707173"/>
                </a:solidFill>
                <a:effectLst/>
                <a:uLnTx/>
                <a:uFillTx/>
                <a:latin typeface="Arial" charset="0"/>
                <a:ea typeface="+mn-ea"/>
                <a:cs typeface="+mn-cs"/>
              </a:rPr>
              <a:t> obiektu</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8" name="pole tekstowe 7"/>
          <p:cNvSpPr txBox="1"/>
          <p:nvPr/>
        </p:nvSpPr>
        <p:spPr>
          <a:xfrm>
            <a:off x="5004374" y="1214760"/>
            <a:ext cx="1998125" cy="584775"/>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Złożenie wniosku w </a:t>
            </a:r>
            <a:r>
              <a:rPr kumimoji="0" lang="pl-PL" sz="800" b="1" i="0" u="none" strike="noStrike" kern="1200" cap="none" spc="0" normalizeH="0" baseline="0" noProof="0" dirty="0">
                <a:ln>
                  <a:noFill/>
                </a:ln>
                <a:solidFill>
                  <a:srgbClr val="707173"/>
                </a:solidFill>
                <a:effectLst/>
                <a:uLnTx/>
                <a:uFillTx/>
                <a:latin typeface="Arial" charset="0"/>
                <a:ea typeface="+mn-ea"/>
                <a:cs typeface="+mn-cs"/>
              </a:rPr>
              <a:t>f</a:t>
            </a: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ormie pisemnej </a:t>
            </a:r>
            <a:r>
              <a:rPr kumimoji="0" lang="pl-PL" sz="800" b="0" i="0" u="none" strike="noStrike" kern="1200" cap="none" spc="0" normalizeH="0" baseline="0" noProof="0" dirty="0" smtClean="0">
                <a:ln>
                  <a:noFill/>
                </a:ln>
                <a:solidFill>
                  <a:srgbClr val="707173"/>
                </a:solidFill>
                <a:effectLst/>
                <a:uLnTx/>
                <a:uFillTx/>
                <a:latin typeface="Arial" charset="0"/>
                <a:ea typeface="+mn-ea"/>
                <a:cs typeface="+mn-cs"/>
              </a:rPr>
              <a:t>do Tauron Wydobycie S.A.</a:t>
            </a:r>
          </a:p>
          <a:p>
            <a:pPr lvl="0" algn="ctr"/>
            <a:r>
              <a:rPr lang="pl-PL" sz="800" dirty="0" smtClean="0">
                <a:solidFill>
                  <a:srgbClr val="707173"/>
                </a:solidFill>
              </a:rPr>
              <a:t>(wzór wniosku dostępny </a:t>
            </a:r>
            <a:r>
              <a:rPr lang="pl-PL" sz="800" dirty="0">
                <a:solidFill>
                  <a:srgbClr val="707173"/>
                </a:solidFill>
              </a:rPr>
              <a:t>na stronie </a:t>
            </a:r>
            <a:r>
              <a:rPr lang="pl-PL" sz="800" dirty="0" smtClean="0">
                <a:solidFill>
                  <a:srgbClr val="707173"/>
                </a:solidFill>
              </a:rPr>
              <a:t>www.tauron-wydobycie.pl)</a:t>
            </a:r>
            <a:endParaRPr kumimoji="0" lang="pl-PL" sz="800" b="0"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9" name="pole tekstowe 8"/>
          <p:cNvSpPr txBox="1"/>
          <p:nvPr/>
        </p:nvSpPr>
        <p:spPr>
          <a:xfrm>
            <a:off x="5034987" y="2035542"/>
            <a:ext cx="2752826"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Analiza związku przyczynowo - skutkowego</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0" name="pole tekstowe 9"/>
          <p:cNvSpPr txBox="1"/>
          <p:nvPr/>
        </p:nvSpPr>
        <p:spPr>
          <a:xfrm>
            <a:off x="3888058" y="2906813"/>
            <a:ext cx="405694"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NIE</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1" name="pole tekstowe 10"/>
          <p:cNvSpPr txBox="1"/>
          <p:nvPr/>
        </p:nvSpPr>
        <p:spPr>
          <a:xfrm>
            <a:off x="6716751" y="2901238"/>
            <a:ext cx="447908"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TAK</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2" name="pole tekstowe 11"/>
          <p:cNvSpPr txBox="1"/>
          <p:nvPr/>
        </p:nvSpPr>
        <p:spPr>
          <a:xfrm>
            <a:off x="3283719" y="3415607"/>
            <a:ext cx="1873720" cy="461665"/>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Brak związku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przyczynowo – skutkowego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0" i="0" u="none" strike="noStrike" kern="1200" cap="none" spc="0" normalizeH="0" baseline="0" noProof="0" dirty="0" smtClean="0">
                <a:ln>
                  <a:noFill/>
                </a:ln>
                <a:solidFill>
                  <a:srgbClr val="707173"/>
                </a:solidFill>
                <a:effectLst/>
                <a:uLnTx/>
                <a:uFillTx/>
                <a:latin typeface="Arial" charset="0"/>
                <a:ea typeface="+mn-ea"/>
                <a:cs typeface="+mn-cs"/>
              </a:rPr>
              <a:t>(odmowa ugodowego</a:t>
            </a:r>
            <a:r>
              <a:rPr kumimoji="0" lang="pl-PL" sz="800" b="0" i="0" u="none" strike="noStrike" kern="1200" cap="none" spc="0" normalizeH="0" noProof="0" dirty="0" smtClean="0">
                <a:ln>
                  <a:noFill/>
                </a:ln>
                <a:solidFill>
                  <a:srgbClr val="707173"/>
                </a:solidFill>
                <a:effectLst/>
                <a:uLnTx/>
                <a:uFillTx/>
                <a:latin typeface="Arial" charset="0"/>
                <a:ea typeface="+mn-ea"/>
                <a:cs typeface="+mn-cs"/>
              </a:rPr>
              <a:t> </a:t>
            </a:r>
            <a:r>
              <a:rPr kumimoji="0" lang="pl-PL" sz="800" b="0" i="0" u="none" strike="noStrike" kern="1200" cap="none" spc="0" normalizeH="0" baseline="0" noProof="0" dirty="0" smtClean="0">
                <a:ln>
                  <a:noFill/>
                </a:ln>
                <a:solidFill>
                  <a:srgbClr val="707173"/>
                </a:solidFill>
                <a:effectLst/>
                <a:uLnTx/>
                <a:uFillTx/>
                <a:latin typeface="Arial" charset="0"/>
                <a:ea typeface="+mn-ea"/>
                <a:cs typeface="+mn-cs"/>
              </a:rPr>
              <a:t>postępowania)</a:t>
            </a:r>
            <a:endParaRPr kumimoji="0" lang="pl-PL" sz="800" b="0"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3" name="pole tekstowe 12"/>
          <p:cNvSpPr txBox="1"/>
          <p:nvPr/>
        </p:nvSpPr>
        <p:spPr>
          <a:xfrm>
            <a:off x="5920367" y="3404455"/>
            <a:ext cx="3067516" cy="323165"/>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Wszczęcie postępowania ugodowego zgodnie z PGG</a:t>
            </a:r>
            <a:r>
              <a:rPr kumimoji="0" lang="pl-PL" sz="800" b="0" i="0" u="none" strike="noStrike" kern="1200" cap="none" spc="0" normalizeH="0" baseline="0" noProof="0" dirty="0" smtClean="0">
                <a:ln>
                  <a:noFill/>
                </a:ln>
                <a:solidFill>
                  <a:srgbClr val="707173"/>
                </a:solidFill>
                <a:effectLst/>
                <a:uLnTx/>
                <a:uFillTx/>
                <a:latin typeface="Arial" charset="0"/>
                <a:ea typeface="+mn-ea"/>
                <a:cs typeface="+mn-cs"/>
              </a:rPr>
              <a:t> </a:t>
            </a:r>
          </a:p>
          <a:p>
            <a:pPr marL="0" marR="0" lvl="0" indent="0" defTabSz="914400" rtl="0" eaLnBrk="1" fontAlgn="base" latinLnBrk="0" hangingPunct="1">
              <a:lnSpc>
                <a:spcPct val="100000"/>
              </a:lnSpc>
              <a:spcBef>
                <a:spcPct val="0"/>
              </a:spcBef>
              <a:spcAft>
                <a:spcPct val="0"/>
              </a:spcAft>
              <a:buClrTx/>
              <a:buSzTx/>
              <a:buFontTx/>
              <a:buNone/>
              <a:tabLst/>
              <a:defRPr/>
            </a:pPr>
            <a:r>
              <a:rPr kumimoji="0" lang="pl-PL" sz="700" b="0" i="0" u="none" strike="noStrike" kern="1200" cap="none" spc="0" normalizeH="0" baseline="0" noProof="0" dirty="0" smtClean="0">
                <a:ln>
                  <a:noFill/>
                </a:ln>
                <a:solidFill>
                  <a:srgbClr val="707173"/>
                </a:solidFill>
                <a:effectLst/>
                <a:uLnTx/>
                <a:uFillTx/>
                <a:latin typeface="Arial" charset="0"/>
                <a:ea typeface="+mn-ea"/>
                <a:cs typeface="+mn-cs"/>
              </a:rPr>
              <a:t>Art. 146* ust. 1 i  Art. 151 ust. 2**</a:t>
            </a:r>
            <a:endParaRPr kumimoji="0" lang="pl-PL" sz="700" b="0"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4" name="pole tekstowe 13"/>
          <p:cNvSpPr txBox="1"/>
          <p:nvPr/>
        </p:nvSpPr>
        <p:spPr>
          <a:xfrm>
            <a:off x="5034987" y="2518706"/>
            <a:ext cx="2993722"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l-PL" sz="800" b="1" dirty="0" smtClean="0">
                <a:solidFill>
                  <a:srgbClr val="707173"/>
                </a:solidFill>
              </a:rPr>
              <a:t>Związek z działalnością górniczą Tauron Wydobycie S.A.</a:t>
            </a:r>
            <a:endParaRPr kumimoji="0" lang="pl-PL" sz="800" b="1" i="0" u="none" strike="noStrike" kern="1200" cap="none" spc="0" normalizeH="0" baseline="0" noProof="0" dirty="0">
              <a:ln>
                <a:noFill/>
              </a:ln>
              <a:solidFill>
                <a:srgbClr val="707173"/>
              </a:solidFill>
              <a:effectLst/>
              <a:uLnTx/>
              <a:uFillTx/>
            </a:endParaRPr>
          </a:p>
        </p:txBody>
      </p:sp>
      <p:sp>
        <p:nvSpPr>
          <p:cNvPr id="15" name="pole tekstowe 14"/>
          <p:cNvSpPr txBox="1"/>
          <p:nvPr/>
        </p:nvSpPr>
        <p:spPr>
          <a:xfrm>
            <a:off x="5915258" y="3882770"/>
            <a:ext cx="2601879"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Zajęcie stanowiska do 30 dni od złożenia wniosku</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6" name="pole tekstowe 15"/>
          <p:cNvSpPr txBox="1"/>
          <p:nvPr/>
        </p:nvSpPr>
        <p:spPr>
          <a:xfrm>
            <a:off x="5915258" y="4356897"/>
            <a:ext cx="2986287"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Oględziny szkody, sporządzenie protokołu z właścicielem</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17" name="pole tekstowe 16"/>
          <p:cNvSpPr txBox="1"/>
          <p:nvPr/>
        </p:nvSpPr>
        <p:spPr>
          <a:xfrm>
            <a:off x="5093885" y="5862400"/>
            <a:ext cx="2766410" cy="323165"/>
          </a:xfrm>
          <a:prstGeom prst="rect">
            <a:avLst/>
          </a:prstGeom>
          <a:solidFill>
            <a:schemeClr val="accent2">
              <a:lumMod val="60000"/>
              <a:lumOff val="40000"/>
            </a:schemeClr>
          </a:solidFill>
          <a:ln w="25400">
            <a:solidFill>
              <a:srgbClr val="000000"/>
            </a:solidFill>
          </a:ln>
        </p:spPr>
        <p:txBody>
          <a:bodyPr wrap="square" rtlCol="0">
            <a:spAutoFit/>
          </a:bodyPr>
          <a:lstStyle/>
          <a:p>
            <a:pPr lvl="0" algn="ctr">
              <a:defRPr/>
            </a:pPr>
            <a:r>
              <a:rPr lang="pl-PL" sz="800" b="1" dirty="0" smtClean="0">
                <a:solidFill>
                  <a:srgbClr val="707173"/>
                </a:solidFill>
              </a:rPr>
              <a:t>Dochodzenie </a:t>
            </a:r>
            <a:r>
              <a:rPr lang="pl-PL" sz="800" b="1" dirty="0">
                <a:solidFill>
                  <a:srgbClr val="707173"/>
                </a:solidFill>
              </a:rPr>
              <a:t>roszczeń zgodnie z ustawą </a:t>
            </a:r>
            <a:r>
              <a:rPr lang="pl-PL" sz="800" b="1" dirty="0" smtClean="0">
                <a:solidFill>
                  <a:srgbClr val="707173"/>
                </a:solidFill>
              </a:rPr>
              <a:t>PGG </a:t>
            </a:r>
          </a:p>
          <a:p>
            <a:pPr lvl="0" algn="ctr">
              <a:defRPr/>
            </a:pPr>
            <a:r>
              <a:rPr lang="pl-PL" sz="700" dirty="0" smtClean="0">
                <a:solidFill>
                  <a:srgbClr val="707173"/>
                </a:solidFill>
              </a:rPr>
              <a:t>Art. 151 ust.1 **</a:t>
            </a:r>
            <a:endParaRPr kumimoji="0" lang="pl-PL" sz="700" b="0" i="0" u="none" strike="noStrike" kern="1200" cap="none" spc="0" normalizeH="0" baseline="0" noProof="0" dirty="0">
              <a:ln>
                <a:noFill/>
              </a:ln>
              <a:solidFill>
                <a:srgbClr val="707173"/>
              </a:solidFill>
              <a:effectLst/>
              <a:uLnTx/>
              <a:uFillTx/>
            </a:endParaRPr>
          </a:p>
        </p:txBody>
      </p:sp>
      <p:sp>
        <p:nvSpPr>
          <p:cNvPr id="18" name="pole tekstowe 17"/>
          <p:cNvSpPr txBox="1"/>
          <p:nvPr/>
        </p:nvSpPr>
        <p:spPr>
          <a:xfrm>
            <a:off x="5915258" y="4829257"/>
            <a:ext cx="3161406" cy="33855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Sporządzenie projektu ugody o naprawę szkody i akceptacja stron</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20" name="pole tekstowe 19"/>
          <p:cNvSpPr txBox="1"/>
          <p:nvPr/>
        </p:nvSpPr>
        <p:spPr>
          <a:xfrm>
            <a:off x="8102576" y="5862400"/>
            <a:ext cx="974088" cy="33855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Naprawa szkody</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4" name="Strzałka w dół 3"/>
          <p:cNvSpPr/>
          <p:nvPr/>
        </p:nvSpPr>
        <p:spPr>
          <a:xfrm rot="4395837">
            <a:off x="2297228" y="376573"/>
            <a:ext cx="144967" cy="934384"/>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Strzałka w dół 20"/>
          <p:cNvSpPr/>
          <p:nvPr/>
        </p:nvSpPr>
        <p:spPr>
          <a:xfrm rot="17135659">
            <a:off x="4808926" y="431144"/>
            <a:ext cx="144967" cy="68899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Strzałka w dół 21"/>
          <p:cNvSpPr/>
          <p:nvPr/>
        </p:nvSpPr>
        <p:spPr>
          <a:xfrm rot="17135659">
            <a:off x="6108001" y="2442549"/>
            <a:ext cx="144967" cy="934384"/>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trzałka w dół 22"/>
          <p:cNvSpPr/>
          <p:nvPr/>
        </p:nvSpPr>
        <p:spPr>
          <a:xfrm rot="4395837">
            <a:off x="4697986" y="2464544"/>
            <a:ext cx="144967" cy="934384"/>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Strzałka w dół 23"/>
          <p:cNvSpPr/>
          <p:nvPr/>
        </p:nvSpPr>
        <p:spPr>
          <a:xfrm>
            <a:off x="5638520" y="977856"/>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Strzałka w dół 24"/>
          <p:cNvSpPr/>
          <p:nvPr/>
        </p:nvSpPr>
        <p:spPr>
          <a:xfrm>
            <a:off x="5662409" y="1806707"/>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Strzałka w dół 25"/>
          <p:cNvSpPr/>
          <p:nvPr/>
        </p:nvSpPr>
        <p:spPr>
          <a:xfrm>
            <a:off x="5662409" y="2274840"/>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Strzałka w dół 26"/>
          <p:cNvSpPr/>
          <p:nvPr/>
        </p:nvSpPr>
        <p:spPr>
          <a:xfrm>
            <a:off x="4018421" y="3175334"/>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Strzałka w dół 27"/>
          <p:cNvSpPr/>
          <p:nvPr/>
        </p:nvSpPr>
        <p:spPr>
          <a:xfrm>
            <a:off x="6868221" y="3161254"/>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Strzałka w dół 28"/>
          <p:cNvSpPr/>
          <p:nvPr/>
        </p:nvSpPr>
        <p:spPr>
          <a:xfrm>
            <a:off x="7261851" y="3651655"/>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Strzałka w dół 29"/>
          <p:cNvSpPr/>
          <p:nvPr/>
        </p:nvSpPr>
        <p:spPr>
          <a:xfrm>
            <a:off x="7278491" y="4120616"/>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Strzałka w dół 30"/>
          <p:cNvSpPr/>
          <p:nvPr/>
        </p:nvSpPr>
        <p:spPr>
          <a:xfrm>
            <a:off x="7278492" y="4583623"/>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Strzałka w dół 31"/>
          <p:cNvSpPr/>
          <p:nvPr/>
        </p:nvSpPr>
        <p:spPr>
          <a:xfrm>
            <a:off x="6302674" y="5563472"/>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Strzałka w dół 32"/>
          <p:cNvSpPr/>
          <p:nvPr/>
        </p:nvSpPr>
        <p:spPr>
          <a:xfrm>
            <a:off x="8517138" y="5596571"/>
            <a:ext cx="144967" cy="22692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Prostokąt 33">
            <a:extLst>
              <a:ext uri="{FF2B5EF4-FFF2-40B4-BE49-F238E27FC236}">
                <a16:creationId xmlns:a16="http://schemas.microsoft.com/office/drawing/2014/main" id="{37665294-9084-9643-A1B8-0C519DE1FA47}"/>
              </a:ext>
            </a:extLst>
          </p:cNvPr>
          <p:cNvSpPr/>
          <p:nvPr/>
        </p:nvSpPr>
        <p:spPr>
          <a:xfrm>
            <a:off x="0" y="42580"/>
            <a:ext cx="7967546"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000" b="1" i="0" u="none" strike="noStrike" kern="1200" cap="none" spc="0" normalizeH="0" baseline="0" noProof="0" dirty="0" smtClean="0">
                <a:ln>
                  <a:noFill/>
                </a:ln>
                <a:solidFill>
                  <a:srgbClr val="E2007A"/>
                </a:solidFill>
                <a:effectLst/>
                <a:uLnTx/>
                <a:uFillTx/>
                <a:latin typeface="Titillium Web" panose="00000500000000000000" pitchFamily="2" charset="-18"/>
                <a:ea typeface="+mn-ea"/>
                <a:cs typeface="Calibri"/>
              </a:rPr>
              <a:t>Schemat postępowania w przypadku wystąpienia wstrząsu górniczego</a:t>
            </a:r>
          </a:p>
        </p:txBody>
      </p:sp>
      <p:pic>
        <p:nvPicPr>
          <p:cNvPr id="35" name="Obraz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47" y="1819890"/>
            <a:ext cx="1882909" cy="2664322"/>
          </a:xfrm>
          <a:prstGeom prst="rect">
            <a:avLst/>
          </a:prstGeom>
          <a:ln>
            <a:noFill/>
          </a:ln>
          <a:effectLst>
            <a:outerShdw blurRad="190500" algn="tl" rotWithShape="0">
              <a:srgbClr val="000000">
                <a:alpha val="70000"/>
              </a:srgbClr>
            </a:outerShdw>
          </a:effectLst>
        </p:spPr>
      </p:pic>
      <p:sp>
        <p:nvSpPr>
          <p:cNvPr id="36" name="pole tekstowe 35"/>
          <p:cNvSpPr txBox="1"/>
          <p:nvPr/>
        </p:nvSpPr>
        <p:spPr>
          <a:xfrm>
            <a:off x="3283719" y="3970222"/>
            <a:ext cx="2064136" cy="323165"/>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l-PL" sz="800" b="1" dirty="0" smtClean="0">
                <a:solidFill>
                  <a:srgbClr val="707173"/>
                </a:solidFill>
              </a:rPr>
              <a:t>Dochodzenie roszczeń z Ustawy PGG</a:t>
            </a:r>
            <a:r>
              <a:rPr lang="pl-PL" sz="800" dirty="0" smtClean="0">
                <a:solidFill>
                  <a:srgbClr val="707173"/>
                </a:solidFill>
              </a:rPr>
              <a:t> </a:t>
            </a:r>
            <a:r>
              <a:rPr lang="pl-PL" sz="700" dirty="0" smtClean="0">
                <a:solidFill>
                  <a:srgbClr val="707173"/>
                </a:solidFill>
              </a:rPr>
              <a:t>Art.151 ust. 1 **</a:t>
            </a:r>
          </a:p>
        </p:txBody>
      </p:sp>
      <p:sp>
        <p:nvSpPr>
          <p:cNvPr id="37" name="pole tekstowe 36"/>
          <p:cNvSpPr txBox="1"/>
          <p:nvPr/>
        </p:nvSpPr>
        <p:spPr>
          <a:xfrm>
            <a:off x="6180484" y="5311392"/>
            <a:ext cx="405694"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NIE</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38" name="pole tekstowe 37"/>
          <p:cNvSpPr txBox="1"/>
          <p:nvPr/>
        </p:nvSpPr>
        <p:spPr>
          <a:xfrm>
            <a:off x="8365668" y="5342225"/>
            <a:ext cx="447908" cy="215444"/>
          </a:xfrm>
          <a:prstGeom prst="rect">
            <a:avLst/>
          </a:prstGeom>
          <a:solidFill>
            <a:schemeClr val="accent2">
              <a:lumMod val="60000"/>
              <a:lumOff val="40000"/>
            </a:schemeClr>
          </a:solidFill>
          <a:ln w="25400">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800" b="1" i="0" u="none" strike="noStrike" kern="1200" cap="none" spc="0" normalizeH="0" baseline="0" noProof="0" dirty="0" smtClean="0">
                <a:ln>
                  <a:noFill/>
                </a:ln>
                <a:solidFill>
                  <a:srgbClr val="707173"/>
                </a:solidFill>
                <a:effectLst/>
                <a:uLnTx/>
                <a:uFillTx/>
                <a:latin typeface="Arial" charset="0"/>
                <a:ea typeface="+mn-ea"/>
                <a:cs typeface="+mn-cs"/>
              </a:rPr>
              <a:t>TAK</a:t>
            </a:r>
            <a:endParaRPr kumimoji="0" lang="pl-PL" sz="800" b="1" i="0" u="none" strike="noStrike" kern="1200" cap="none" spc="0" normalizeH="0" baseline="0" noProof="0" dirty="0">
              <a:ln>
                <a:noFill/>
              </a:ln>
              <a:solidFill>
                <a:srgbClr val="707173"/>
              </a:solidFill>
              <a:effectLst/>
              <a:uLnTx/>
              <a:uFillTx/>
              <a:latin typeface="Arial" charset="0"/>
              <a:ea typeface="+mn-ea"/>
              <a:cs typeface="+mn-cs"/>
            </a:endParaRPr>
          </a:p>
        </p:txBody>
      </p:sp>
      <p:sp>
        <p:nvSpPr>
          <p:cNvPr id="39" name="Strzałka w dół 38"/>
          <p:cNvSpPr/>
          <p:nvPr/>
        </p:nvSpPr>
        <p:spPr>
          <a:xfrm rot="18509478">
            <a:off x="8030093" y="5030909"/>
            <a:ext cx="144967" cy="541414"/>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Strzałka w dół 39"/>
          <p:cNvSpPr/>
          <p:nvPr/>
        </p:nvSpPr>
        <p:spPr>
          <a:xfrm rot="3175331">
            <a:off x="6795737" y="5014602"/>
            <a:ext cx="144967" cy="483007"/>
          </a:xfrm>
          <a:prstGeom prst="downArrow">
            <a:avLst>
              <a:gd name="adj1" fmla="val 37429"/>
              <a:gd name="adj2" fmla="val 500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pole tekstowe 1"/>
          <p:cNvSpPr txBox="1"/>
          <p:nvPr/>
        </p:nvSpPr>
        <p:spPr>
          <a:xfrm>
            <a:off x="155816" y="4583623"/>
            <a:ext cx="4848558" cy="2185214"/>
          </a:xfrm>
          <a:prstGeom prst="rect">
            <a:avLst/>
          </a:prstGeom>
          <a:noFill/>
        </p:spPr>
        <p:txBody>
          <a:bodyPr wrap="square" rtlCol="0">
            <a:spAutoFit/>
          </a:bodyPr>
          <a:lstStyle/>
          <a:p>
            <a:r>
              <a:rPr lang="pl-PL" sz="800" b="1" dirty="0" smtClean="0"/>
              <a:t>Odpowiedzialność za szkody </a:t>
            </a:r>
            <a:r>
              <a:rPr lang="pl-PL" sz="800" b="1" u="sng" dirty="0" smtClean="0"/>
              <a:t>reguluje Ustawa Prawo Geologiczne i Górnicze (PGG)</a:t>
            </a:r>
            <a:r>
              <a:rPr lang="pl-PL" sz="800" b="1" dirty="0" smtClean="0"/>
              <a:t> Dział VIII</a:t>
            </a:r>
          </a:p>
          <a:p>
            <a:endParaRPr lang="pl-PL" sz="800" b="1" dirty="0" smtClean="0"/>
          </a:p>
          <a:p>
            <a:r>
              <a:rPr lang="pl-PL" sz="800" dirty="0"/>
              <a:t>* Art</a:t>
            </a:r>
            <a:r>
              <a:rPr lang="pl-PL" sz="800" b="1" dirty="0"/>
              <a:t>. 146. </a:t>
            </a:r>
            <a:r>
              <a:rPr lang="pl-PL" sz="800" b="1" dirty="0" smtClean="0"/>
              <a:t>Ustawy Prawo Geol. i </a:t>
            </a:r>
            <a:r>
              <a:rPr lang="pl-PL" sz="800" b="1" dirty="0"/>
              <a:t>G</a:t>
            </a:r>
            <a:r>
              <a:rPr lang="pl-PL" sz="800" b="1" dirty="0" smtClean="0"/>
              <a:t>órn</a:t>
            </a:r>
            <a:r>
              <a:rPr lang="pl-PL" sz="800" b="1" dirty="0"/>
              <a:t>.</a:t>
            </a:r>
          </a:p>
          <a:p>
            <a:r>
              <a:rPr lang="pl-PL" sz="800" dirty="0"/>
              <a:t/>
            </a:r>
            <a:br>
              <a:rPr lang="pl-PL" sz="800" dirty="0"/>
            </a:br>
            <a:r>
              <a:rPr lang="pl-PL" sz="800" b="1" i="1" dirty="0"/>
              <a:t>Odpowiedzialność za szkody</a:t>
            </a:r>
          </a:p>
          <a:p>
            <a:r>
              <a:rPr lang="pl-PL" sz="800" dirty="0"/>
              <a:t>Art. 146. 1. Odpowiedzialność za szkodę ponosi przedsiębiorca prowadzący ruch zakładu górniczego, wskutek którego wystąpiła szkoda.</a:t>
            </a:r>
          </a:p>
          <a:p>
            <a:endParaRPr lang="pl-PL" sz="800" b="1" dirty="0" smtClean="0"/>
          </a:p>
          <a:p>
            <a:r>
              <a:rPr lang="pl-PL" sz="800" b="1" dirty="0" smtClean="0"/>
              <a:t>** Art. 151. Ustawy Prawo </a:t>
            </a:r>
            <a:r>
              <a:rPr lang="pl-PL" sz="800" b="1" dirty="0"/>
              <a:t>G</a:t>
            </a:r>
            <a:r>
              <a:rPr lang="pl-PL" sz="800" b="1" dirty="0" smtClean="0"/>
              <a:t>eol. i </a:t>
            </a:r>
            <a:r>
              <a:rPr lang="pl-PL" sz="800" b="1" dirty="0"/>
              <a:t>G</a:t>
            </a:r>
            <a:r>
              <a:rPr lang="pl-PL" sz="800" b="1" dirty="0" smtClean="0"/>
              <a:t>órn.</a:t>
            </a:r>
          </a:p>
          <a:p>
            <a:r>
              <a:rPr lang="pl-PL" sz="800" dirty="0" smtClean="0"/>
              <a:t/>
            </a:r>
            <a:br>
              <a:rPr lang="pl-PL" sz="800" dirty="0" smtClean="0"/>
            </a:br>
            <a:r>
              <a:rPr lang="pl-PL" sz="800" b="1" i="1" dirty="0" smtClean="0"/>
              <a:t>Sądowe dochodzenie roszczeń</a:t>
            </a:r>
          </a:p>
          <a:p>
            <a:r>
              <a:rPr lang="pl-PL" sz="800" dirty="0" smtClean="0"/>
              <a:t>Art. 151. 1.Sądowe dochodzenie roszczeń jest możliwe po wyczerpaniu postępowania ugodowego.</a:t>
            </a:r>
            <a:br>
              <a:rPr lang="pl-PL" sz="800" dirty="0" smtClean="0"/>
            </a:br>
            <a:r>
              <a:rPr lang="pl-PL" sz="800" dirty="0" smtClean="0"/>
              <a:t>2.Warunek wyczerpania postępowania ugodowego jest spełniony, jeżeli przedsiębiorca odmówił zawarcia ugody lub jeżeli od skierowania przez poszkodowanego roszczenia wobec przedsiębiorcy upłynęło 30 dni, chyba że poszkodowany, zgłaszając żądanie zawarcia ugody, wyznaczy dłuższy termin.</a:t>
            </a:r>
            <a:br>
              <a:rPr lang="pl-PL" sz="800" dirty="0" smtClean="0"/>
            </a:br>
            <a:endParaRPr lang="pl-PL" sz="800" dirty="0"/>
          </a:p>
        </p:txBody>
      </p:sp>
    </p:spTree>
    <p:extLst>
      <p:ext uri="{BB962C8B-B14F-4D97-AF65-F5344CB8AC3E}">
        <p14:creationId xmlns:p14="http://schemas.microsoft.com/office/powerpoint/2010/main" val="2372299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37665294-9084-9643-A1B8-0C519DE1FA47}"/>
              </a:ext>
            </a:extLst>
          </p:cNvPr>
          <p:cNvSpPr/>
          <p:nvPr/>
        </p:nvSpPr>
        <p:spPr>
          <a:xfrm>
            <a:off x="103484" y="363068"/>
            <a:ext cx="8663472" cy="707886"/>
          </a:xfrm>
          <a:prstGeom prst="rect">
            <a:avLst/>
          </a:prstGeom>
        </p:spPr>
        <p:txBody>
          <a:bodyPr wrap="square">
            <a:spAutoFit/>
          </a:bodyPr>
          <a:lstStyle/>
          <a:p>
            <a:pPr algn="ctr"/>
            <a:r>
              <a:rPr lang="pl-PL" sz="2000" b="1" dirty="0" smtClean="0">
                <a:solidFill>
                  <a:srgbClr val="E2007A"/>
                </a:solidFill>
                <a:latin typeface="Titillium Web" panose="00000500000000000000" pitchFamily="2" charset="-18"/>
                <a:cs typeface="Calibri"/>
              </a:rPr>
              <a:t>ZAMIERZENIA  EKSPLOATACYJNE </a:t>
            </a:r>
            <a:br>
              <a:rPr lang="pl-PL" sz="2000" b="1" dirty="0" smtClean="0">
                <a:solidFill>
                  <a:srgbClr val="E2007A"/>
                </a:solidFill>
                <a:latin typeface="Titillium Web" panose="00000500000000000000" pitchFamily="2" charset="-18"/>
                <a:cs typeface="Calibri"/>
              </a:rPr>
            </a:br>
            <a:r>
              <a:rPr lang="pl-PL" sz="2000" b="1" dirty="0" smtClean="0">
                <a:solidFill>
                  <a:srgbClr val="E2007A"/>
                </a:solidFill>
                <a:latin typeface="Titillium Web" panose="00000500000000000000" pitchFamily="2" charset="-18"/>
                <a:cs typeface="Calibri"/>
              </a:rPr>
              <a:t>ZG SOBIESKI w Jaworznie</a:t>
            </a:r>
          </a:p>
        </p:txBody>
      </p:sp>
      <p:sp>
        <p:nvSpPr>
          <p:cNvPr id="2" name="Prostokąt 1"/>
          <p:cNvSpPr/>
          <p:nvPr/>
        </p:nvSpPr>
        <p:spPr>
          <a:xfrm>
            <a:off x="300126" y="1357587"/>
            <a:ext cx="8606725" cy="4708981"/>
          </a:xfrm>
          <a:prstGeom prst="rect">
            <a:avLst/>
          </a:prstGeom>
        </p:spPr>
        <p:txBody>
          <a:bodyPr wrap="square">
            <a:spAutoFit/>
          </a:bodyPr>
          <a:lstStyle/>
          <a:p>
            <a:pPr algn="just">
              <a:spcAft>
                <a:spcPts val="0"/>
              </a:spcAft>
            </a:pPr>
            <a:r>
              <a:rPr lang="pl-PL" sz="2000" dirty="0" smtClean="0">
                <a:latin typeface="Calibri" panose="020F0502020204030204" pitchFamily="34" charset="0"/>
                <a:ea typeface="Calibri" panose="020F0502020204030204" pitchFamily="34" charset="0"/>
              </a:rPr>
              <a:t>ZG Sobieski w chwili obecnej prowadzi wydobycie w OG Byczyna w pokładzie 209 zaliczonym do I stopnia zagrożenia tąpaniami. Eksploatacja pokładu prowadzona jest ścianą nr 340, którą planuje się kontynuować do </a:t>
            </a:r>
            <a:r>
              <a:rPr lang="pl-PL" sz="2000" dirty="0">
                <a:latin typeface="Calibri" panose="020F0502020204030204" pitchFamily="34" charset="0"/>
                <a:ea typeface="Calibri" panose="020F0502020204030204" pitchFamily="34" charset="0"/>
              </a:rPr>
              <a:t>końca I kwartału 2023 r. </a:t>
            </a:r>
            <a:br>
              <a:rPr lang="pl-PL" sz="2000" dirty="0">
                <a:latin typeface="Calibri" panose="020F0502020204030204" pitchFamily="34" charset="0"/>
                <a:ea typeface="Calibri" panose="020F0502020204030204" pitchFamily="34" charset="0"/>
              </a:rPr>
            </a:br>
            <a:endParaRPr lang="pl-PL" sz="2000" dirty="0">
              <a:latin typeface="Calibri" panose="020F0502020204030204" pitchFamily="34" charset="0"/>
              <a:ea typeface="Calibri" panose="020F0502020204030204" pitchFamily="34" charset="0"/>
            </a:endParaRPr>
          </a:p>
          <a:p>
            <a:pPr algn="just">
              <a:spcAft>
                <a:spcPts val="0"/>
              </a:spcAft>
            </a:pPr>
            <a:r>
              <a:rPr lang="pl-PL" sz="2000" u="sng" dirty="0" smtClean="0">
                <a:latin typeface="Calibri" panose="020F0502020204030204" pitchFamily="34" charset="0"/>
                <a:ea typeface="Calibri" panose="020F0502020204030204" pitchFamily="34" charset="0"/>
              </a:rPr>
              <a:t>Przewidziane kolejne ściany do eksploatacji</a:t>
            </a:r>
          </a:p>
          <a:p>
            <a:pPr algn="just">
              <a:spcAft>
                <a:spcPts val="0"/>
              </a:spcAft>
            </a:pPr>
            <a:r>
              <a:rPr lang="pl-PL" sz="2000" b="1" i="1" dirty="0" smtClean="0">
                <a:latin typeface="Calibri" panose="020F0502020204030204" pitchFamily="34" charset="0"/>
                <a:ea typeface="Calibri" panose="020F0502020204030204" pitchFamily="34" charset="0"/>
              </a:rPr>
              <a:t>OG Byczyna, pokład 209:</a:t>
            </a:r>
          </a:p>
          <a:p>
            <a:pPr algn="just">
              <a:spcAft>
                <a:spcPts val="0"/>
              </a:spcAft>
            </a:pPr>
            <a:r>
              <a:rPr lang="pl-PL" sz="2000" dirty="0" smtClean="0">
                <a:latin typeface="Calibri" panose="020F0502020204030204" pitchFamily="34" charset="0"/>
                <a:ea typeface="Calibri" panose="020F0502020204030204" pitchFamily="34" charset="0"/>
              </a:rPr>
              <a:t>	- Ściana nr 341 w okresie III kwartał 2023 r. - I kwartał 2024 r.</a:t>
            </a:r>
          </a:p>
          <a:p>
            <a:pPr algn="just">
              <a:spcAft>
                <a:spcPts val="0"/>
              </a:spcAft>
            </a:pPr>
            <a:r>
              <a:rPr lang="pl-PL" sz="2000" b="1" i="1" dirty="0" smtClean="0">
                <a:latin typeface="Calibri" panose="020F0502020204030204" pitchFamily="34" charset="0"/>
                <a:ea typeface="Calibri" panose="020F0502020204030204" pitchFamily="34" charset="0"/>
              </a:rPr>
              <a:t>OG Jaworzno, pokład 212:</a:t>
            </a:r>
          </a:p>
          <a:p>
            <a:pPr algn="just">
              <a:spcAft>
                <a:spcPts val="0"/>
              </a:spcAft>
            </a:pPr>
            <a:r>
              <a:rPr lang="pl-PL" sz="2000" dirty="0" smtClean="0">
                <a:latin typeface="Calibri" panose="020F0502020204030204" pitchFamily="34" charset="0"/>
                <a:ea typeface="Calibri" panose="020F0502020204030204" pitchFamily="34" charset="0"/>
              </a:rPr>
              <a:t>	- Ściana nr 212-3 w okresie </a:t>
            </a:r>
            <a:r>
              <a:rPr lang="pl-PL" sz="2000" dirty="0">
                <a:latin typeface="Calibri" panose="020F0502020204030204" pitchFamily="34" charset="0"/>
                <a:ea typeface="Calibri" panose="020F0502020204030204" pitchFamily="34" charset="0"/>
              </a:rPr>
              <a:t>II kwartał 2023 r. – IV kwartał 2024 r.</a:t>
            </a:r>
          </a:p>
          <a:p>
            <a:pPr algn="just">
              <a:spcAft>
                <a:spcPts val="0"/>
              </a:spcAft>
            </a:pPr>
            <a:r>
              <a:rPr lang="pl-PL" sz="2000" dirty="0">
                <a:latin typeface="Calibri" panose="020F0502020204030204" pitchFamily="34" charset="0"/>
                <a:ea typeface="Calibri" panose="020F0502020204030204" pitchFamily="34" charset="0"/>
              </a:rPr>
              <a:t>	- Ściana nr 212-4 w okresie I kwartał 2025 r. – IV kwartał 2025 r.</a:t>
            </a:r>
          </a:p>
          <a:p>
            <a:pPr algn="just">
              <a:spcAft>
                <a:spcPts val="0"/>
              </a:spcAft>
            </a:pPr>
            <a:r>
              <a:rPr lang="pl-PL" sz="2000" dirty="0">
                <a:latin typeface="Calibri" panose="020F0502020204030204" pitchFamily="34" charset="0"/>
                <a:ea typeface="Calibri" panose="020F0502020204030204" pitchFamily="34" charset="0"/>
              </a:rPr>
              <a:t>	- Ściana nr 212-8 w okresie I kwartał 2026 r. – IV kwartał 2026 r.</a:t>
            </a:r>
          </a:p>
          <a:p>
            <a:pPr lvl="1" algn="just">
              <a:spcAft>
                <a:spcPts val="0"/>
              </a:spcAft>
            </a:pPr>
            <a:r>
              <a:rPr lang="pl-PL" sz="2000" dirty="0">
                <a:latin typeface="Calibri" panose="020F0502020204030204" pitchFamily="34" charset="0"/>
                <a:ea typeface="Calibri" panose="020F0502020204030204" pitchFamily="34" charset="0"/>
              </a:rPr>
              <a:t>	- Ściana nr 212-7 w okresie I kwartał 2027 r. – IV kwartał 2027 r.</a:t>
            </a:r>
          </a:p>
          <a:p>
            <a:pPr marL="342900" indent="-342900" algn="just">
              <a:spcAft>
                <a:spcPts val="0"/>
              </a:spcAft>
              <a:buFontTx/>
              <a:buChar char="-"/>
            </a:pPr>
            <a:endParaRPr lang="pl-PL" sz="2000" dirty="0" smtClean="0">
              <a:latin typeface="Calibri" panose="020F0502020204030204" pitchFamily="34" charset="0"/>
              <a:ea typeface="Calibri" panose="020F0502020204030204" pitchFamily="34" charset="0"/>
            </a:endParaRPr>
          </a:p>
          <a:p>
            <a:pPr algn="just">
              <a:spcAft>
                <a:spcPts val="0"/>
              </a:spcAft>
            </a:pPr>
            <a:r>
              <a:rPr lang="pl-PL" sz="2000" b="1" i="1" dirty="0" smtClean="0">
                <a:latin typeface="Calibri" panose="020F0502020204030204" pitchFamily="34" charset="0"/>
                <a:ea typeface="Calibri" panose="020F0502020204030204" pitchFamily="34" charset="0"/>
              </a:rPr>
              <a:t>OG Dąb, pokład 118 – 2027 r . </a:t>
            </a:r>
          </a:p>
          <a:p>
            <a:pPr algn="just">
              <a:spcAft>
                <a:spcPts val="0"/>
              </a:spcAft>
            </a:pPr>
            <a:r>
              <a:rPr lang="pl-PL" sz="2000" dirty="0" smtClean="0">
                <a:latin typeface="Calibri" panose="020F0502020204030204" pitchFamily="34" charset="0"/>
                <a:ea typeface="Calibri" panose="020F0502020204030204" pitchFamily="34" charset="0"/>
              </a:rPr>
              <a:t>                - Pokład nieskłonny do tąpań</a:t>
            </a:r>
          </a:p>
        </p:txBody>
      </p:sp>
    </p:spTree>
    <p:extLst>
      <p:ext uri="{BB962C8B-B14F-4D97-AF65-F5344CB8AC3E}">
        <p14:creationId xmlns:p14="http://schemas.microsoft.com/office/powerpoint/2010/main" val="378819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37665294-9084-9643-A1B8-0C519DE1FA47}"/>
              </a:ext>
            </a:extLst>
          </p:cNvPr>
          <p:cNvSpPr/>
          <p:nvPr/>
        </p:nvSpPr>
        <p:spPr>
          <a:xfrm>
            <a:off x="103484" y="363068"/>
            <a:ext cx="8663472" cy="707886"/>
          </a:xfrm>
          <a:prstGeom prst="rect">
            <a:avLst/>
          </a:prstGeom>
        </p:spPr>
        <p:txBody>
          <a:bodyPr wrap="square">
            <a:spAutoFit/>
          </a:bodyPr>
          <a:lstStyle/>
          <a:p>
            <a:pPr algn="ctr"/>
            <a:r>
              <a:rPr lang="pl-PL" sz="2000" b="1" dirty="0" smtClean="0">
                <a:solidFill>
                  <a:srgbClr val="E2007A"/>
                </a:solidFill>
                <a:latin typeface="Titillium Web" panose="00000500000000000000" pitchFamily="2" charset="-18"/>
                <a:cs typeface="Calibri"/>
              </a:rPr>
              <a:t>ZAMIERZENIA  EKSPLOATACYJNE </a:t>
            </a:r>
            <a:br>
              <a:rPr lang="pl-PL" sz="2000" b="1" dirty="0" smtClean="0">
                <a:solidFill>
                  <a:srgbClr val="E2007A"/>
                </a:solidFill>
                <a:latin typeface="Titillium Web" panose="00000500000000000000" pitchFamily="2" charset="-18"/>
                <a:cs typeface="Calibri"/>
              </a:rPr>
            </a:br>
            <a:r>
              <a:rPr lang="pl-PL" sz="2000" b="1" dirty="0" smtClean="0">
                <a:solidFill>
                  <a:srgbClr val="E2007A"/>
                </a:solidFill>
                <a:latin typeface="Titillium Web" panose="00000500000000000000" pitchFamily="2" charset="-18"/>
                <a:cs typeface="Calibri"/>
              </a:rPr>
              <a:t>ZG JANINA w Libiążu</a:t>
            </a:r>
          </a:p>
        </p:txBody>
      </p:sp>
      <p:sp>
        <p:nvSpPr>
          <p:cNvPr id="2" name="Prostokąt 1"/>
          <p:cNvSpPr/>
          <p:nvPr/>
        </p:nvSpPr>
        <p:spPr>
          <a:xfrm>
            <a:off x="234418" y="1141068"/>
            <a:ext cx="8718751" cy="5186035"/>
          </a:xfrm>
          <a:prstGeom prst="rect">
            <a:avLst/>
          </a:prstGeom>
        </p:spPr>
        <p:txBody>
          <a:bodyPr wrap="square">
            <a:spAutoFit/>
          </a:bodyPr>
          <a:lstStyle/>
          <a:p>
            <a:pPr algn="just">
              <a:spcAft>
                <a:spcPts val="0"/>
              </a:spcAft>
            </a:pPr>
            <a:r>
              <a:rPr lang="pl-PL" sz="1600" dirty="0" smtClean="0">
                <a:latin typeface="Calibri" panose="020F0502020204030204" pitchFamily="34" charset="0"/>
                <a:ea typeface="Calibri" panose="020F0502020204030204" pitchFamily="34" charset="0"/>
              </a:rPr>
              <a:t>ZG Janina w chwili obecnej prowadzi wydobycie w OG „Libiąż IV” w pokładzie 207 zaliczonym do I stopnia zagrożenia tąpaniami. Eksploatacja pokładu prowadzona jest ścianami nr 730 i 709. Eksploatacja ściany 730 zakończy się w lutym 2023 r., natomiast eksploatacja ściany 709 zakończy się w styczniu 2024 r.</a:t>
            </a:r>
          </a:p>
          <a:p>
            <a:pPr algn="just">
              <a:spcAft>
                <a:spcPts val="0"/>
              </a:spcAft>
            </a:pPr>
            <a:endParaRPr lang="pl-PL" sz="600" dirty="0" smtClean="0">
              <a:latin typeface="Calibri" panose="020F0502020204030204" pitchFamily="34" charset="0"/>
              <a:ea typeface="Calibri" panose="020F0502020204030204" pitchFamily="34" charset="0"/>
            </a:endParaRPr>
          </a:p>
          <a:p>
            <a:pPr algn="just">
              <a:spcAft>
                <a:spcPts val="0"/>
              </a:spcAft>
            </a:pPr>
            <a:r>
              <a:rPr lang="pl-PL" sz="1600" u="sng" dirty="0" smtClean="0">
                <a:latin typeface="Calibri" panose="020F0502020204030204" pitchFamily="34" charset="0"/>
                <a:ea typeface="Calibri" panose="020F0502020204030204" pitchFamily="34" charset="0"/>
              </a:rPr>
              <a:t>Przewidziane kolejne ściany do eksploatacji </a:t>
            </a:r>
            <a:r>
              <a:rPr lang="pl-PL" sz="1600" u="sng" dirty="0">
                <a:latin typeface="Calibri" panose="020F0502020204030204" pitchFamily="34" charset="0"/>
                <a:ea typeface="Calibri" panose="020F0502020204030204" pitchFamily="34" charset="0"/>
              </a:rPr>
              <a:t>w OG „Libiąż IV” i „Babice I</a:t>
            </a:r>
            <a:r>
              <a:rPr lang="pl-PL" sz="1600" u="sng" dirty="0" smtClean="0">
                <a:latin typeface="Calibri" panose="020F0502020204030204" pitchFamily="34" charset="0"/>
                <a:ea typeface="Calibri" panose="020F0502020204030204" pitchFamily="34" charset="0"/>
              </a:rPr>
              <a:t>” w pokładzie </a:t>
            </a:r>
            <a:r>
              <a:rPr lang="pl-PL" sz="1600" u="sng" dirty="0">
                <a:latin typeface="Calibri" panose="020F0502020204030204" pitchFamily="34" charset="0"/>
                <a:ea typeface="Calibri" panose="020F0502020204030204" pitchFamily="34" charset="0"/>
              </a:rPr>
              <a:t>207:</a:t>
            </a:r>
          </a:p>
          <a:p>
            <a:pPr algn="just">
              <a:spcAft>
                <a:spcPts val="0"/>
              </a:spcAft>
            </a:pPr>
            <a:r>
              <a:rPr lang="pl-PL" sz="1600" dirty="0" smtClean="0">
                <a:latin typeface="Calibri" panose="020F0502020204030204" pitchFamily="34" charset="0"/>
                <a:ea typeface="Calibri" panose="020F0502020204030204" pitchFamily="34" charset="0"/>
              </a:rPr>
              <a:t>	- Ściana nr 729 w okresie III kwartał 2023 r. - IV kwartał 2024 r.</a:t>
            </a:r>
          </a:p>
          <a:p>
            <a:pPr algn="just">
              <a:spcAft>
                <a:spcPts val="0"/>
              </a:spcAft>
            </a:pPr>
            <a:r>
              <a:rPr lang="pl-PL" sz="1600" dirty="0">
                <a:latin typeface="Calibri" panose="020F0502020204030204" pitchFamily="34" charset="0"/>
                <a:ea typeface="Calibri" panose="020F0502020204030204" pitchFamily="34" charset="0"/>
              </a:rPr>
              <a:t>	</a:t>
            </a:r>
            <a:r>
              <a:rPr lang="pl-PL" sz="1600" dirty="0" smtClean="0">
                <a:latin typeface="Calibri" panose="020F0502020204030204" pitchFamily="34" charset="0"/>
                <a:ea typeface="Calibri" panose="020F0502020204030204" pitchFamily="34" charset="0"/>
              </a:rPr>
              <a:t>- Ściana nr 710 </a:t>
            </a:r>
            <a:r>
              <a:rPr lang="pl-PL" sz="1600" dirty="0">
                <a:latin typeface="Calibri" panose="020F0502020204030204" pitchFamily="34" charset="0"/>
                <a:ea typeface="Calibri" panose="020F0502020204030204" pitchFamily="34" charset="0"/>
              </a:rPr>
              <a:t>w okresie III kwartał 2023 </a:t>
            </a:r>
            <a:r>
              <a:rPr lang="pl-PL" sz="1600" dirty="0" smtClean="0">
                <a:latin typeface="Calibri" panose="020F0502020204030204" pitchFamily="34" charset="0"/>
                <a:ea typeface="Calibri" panose="020F0502020204030204" pitchFamily="34" charset="0"/>
              </a:rPr>
              <a:t>r. - II </a:t>
            </a:r>
            <a:r>
              <a:rPr lang="pl-PL" sz="1600" dirty="0">
                <a:latin typeface="Calibri" panose="020F0502020204030204" pitchFamily="34" charset="0"/>
                <a:ea typeface="Calibri" panose="020F0502020204030204" pitchFamily="34" charset="0"/>
              </a:rPr>
              <a:t>kwartał </a:t>
            </a:r>
            <a:r>
              <a:rPr lang="pl-PL" sz="1600" dirty="0" smtClean="0">
                <a:latin typeface="Calibri" panose="020F0502020204030204" pitchFamily="34" charset="0"/>
                <a:ea typeface="Calibri" panose="020F0502020204030204" pitchFamily="34" charset="0"/>
              </a:rPr>
              <a:t>2025 r.</a:t>
            </a:r>
          </a:p>
          <a:p>
            <a:pPr algn="just">
              <a:spcAft>
                <a:spcPts val="0"/>
              </a:spcAft>
            </a:pPr>
            <a:r>
              <a:rPr lang="pl-PL" sz="1600" dirty="0">
                <a:latin typeface="Calibri" panose="020F0502020204030204" pitchFamily="34" charset="0"/>
                <a:ea typeface="Calibri" panose="020F0502020204030204" pitchFamily="34" charset="0"/>
              </a:rPr>
              <a:t>	- Ściana nr </a:t>
            </a:r>
            <a:r>
              <a:rPr lang="pl-PL" sz="1600" dirty="0" smtClean="0">
                <a:latin typeface="Calibri" panose="020F0502020204030204" pitchFamily="34" charset="0"/>
                <a:ea typeface="Calibri" panose="020F0502020204030204" pitchFamily="34" charset="0"/>
              </a:rPr>
              <a:t>731 </a:t>
            </a:r>
            <a:r>
              <a:rPr lang="pl-PL" sz="1600" dirty="0">
                <a:latin typeface="Calibri" panose="020F0502020204030204" pitchFamily="34" charset="0"/>
                <a:ea typeface="Calibri" panose="020F0502020204030204" pitchFamily="34" charset="0"/>
              </a:rPr>
              <a:t>w okresie </a:t>
            </a:r>
            <a:r>
              <a:rPr lang="pl-PL" sz="1600" dirty="0" smtClean="0">
                <a:latin typeface="Calibri" panose="020F0502020204030204" pitchFamily="34" charset="0"/>
                <a:ea typeface="Calibri" panose="020F0502020204030204" pitchFamily="34" charset="0"/>
              </a:rPr>
              <a:t>I </a:t>
            </a:r>
            <a:r>
              <a:rPr lang="pl-PL" sz="1600" dirty="0">
                <a:latin typeface="Calibri" panose="020F0502020204030204" pitchFamily="34" charset="0"/>
                <a:ea typeface="Calibri" panose="020F0502020204030204" pitchFamily="34" charset="0"/>
              </a:rPr>
              <a:t>kwartał </a:t>
            </a:r>
            <a:r>
              <a:rPr lang="pl-PL" sz="1600" dirty="0" smtClean="0">
                <a:latin typeface="Calibri" panose="020F0502020204030204" pitchFamily="34" charset="0"/>
                <a:ea typeface="Calibri" panose="020F0502020204030204" pitchFamily="34" charset="0"/>
              </a:rPr>
              <a:t>2025 r. - II </a:t>
            </a:r>
            <a:r>
              <a:rPr lang="pl-PL" sz="1600" dirty="0">
                <a:latin typeface="Calibri" panose="020F0502020204030204" pitchFamily="34" charset="0"/>
                <a:ea typeface="Calibri" panose="020F0502020204030204" pitchFamily="34" charset="0"/>
              </a:rPr>
              <a:t>kwartał </a:t>
            </a:r>
            <a:r>
              <a:rPr lang="pl-PL" sz="1600" dirty="0" smtClean="0">
                <a:latin typeface="Calibri" panose="020F0502020204030204" pitchFamily="34" charset="0"/>
                <a:ea typeface="Calibri" panose="020F0502020204030204" pitchFamily="34" charset="0"/>
              </a:rPr>
              <a:t>2026 r.</a:t>
            </a:r>
            <a:endParaRPr lang="pl-PL" sz="1600" dirty="0">
              <a:latin typeface="Calibri" panose="020F0502020204030204" pitchFamily="34" charset="0"/>
              <a:ea typeface="Calibri" panose="020F0502020204030204" pitchFamily="34" charset="0"/>
            </a:endParaRPr>
          </a:p>
          <a:p>
            <a:pPr algn="just">
              <a:spcAft>
                <a:spcPts val="0"/>
              </a:spcAft>
            </a:pPr>
            <a:endParaRPr lang="pl-PL" sz="900" dirty="0" smtClean="0">
              <a:latin typeface="Calibri" panose="020F0502020204030204" pitchFamily="34" charset="0"/>
              <a:ea typeface="Calibri" panose="020F0502020204030204" pitchFamily="34" charset="0"/>
            </a:endParaRPr>
          </a:p>
          <a:p>
            <a:pPr algn="just">
              <a:spcAft>
                <a:spcPts val="0"/>
              </a:spcAft>
            </a:pPr>
            <a:r>
              <a:rPr lang="pl-PL" sz="1600" dirty="0" smtClean="0">
                <a:latin typeface="Calibri" panose="020F0502020204030204" pitchFamily="34" charset="0"/>
                <a:ea typeface="Calibri" panose="020F0502020204030204" pitchFamily="34" charset="0"/>
              </a:rPr>
              <a:t>Po zakończeniu eksploatacji ścian </a:t>
            </a:r>
            <a:r>
              <a:rPr lang="pl-PL" sz="1600" dirty="0">
                <a:latin typeface="Calibri" panose="020F0502020204030204" pitchFamily="34" charset="0"/>
                <a:ea typeface="Calibri" panose="020F0502020204030204" pitchFamily="34" charset="0"/>
              </a:rPr>
              <a:t>nr 729 i </a:t>
            </a:r>
            <a:r>
              <a:rPr lang="pl-PL" sz="1600" dirty="0" smtClean="0">
                <a:latin typeface="Calibri" panose="020F0502020204030204" pitchFamily="34" charset="0"/>
                <a:ea typeface="Calibri" panose="020F0502020204030204" pitchFamily="34" charset="0"/>
              </a:rPr>
              <a:t>731  w gminie Chrzanów odczuwalność wstrząsów generowanych eksploatacją ZG Janina powinna być na bardzo niskim poziomie. Będzie to związane </a:t>
            </a:r>
            <a:br>
              <a:rPr lang="pl-PL" sz="1600" dirty="0" smtClean="0">
                <a:latin typeface="Calibri" panose="020F0502020204030204" pitchFamily="34" charset="0"/>
                <a:ea typeface="Calibri" panose="020F0502020204030204" pitchFamily="34" charset="0"/>
              </a:rPr>
            </a:br>
            <a:r>
              <a:rPr lang="pl-PL" sz="1600" dirty="0" smtClean="0">
                <a:latin typeface="Calibri" panose="020F0502020204030204" pitchFamily="34" charset="0"/>
                <a:ea typeface="Calibri" panose="020F0502020204030204" pitchFamily="34" charset="0"/>
              </a:rPr>
              <a:t>z częściowym przeniesieniem eksploatacji w rejon miejscowości Gromiec. Od III kwartału 2026 r.  eksploatacja w części wschodniej złoża prowadzona będzie jedną ścianą na południe od gminy Chrzanów. Projektowana eksploatacja w rejonie wschodnim będzie się sukcesywnie oddalała</a:t>
            </a:r>
            <a:r>
              <a:rPr lang="pl-PL" sz="1600" dirty="0">
                <a:latin typeface="Calibri" panose="020F0502020204030204" pitchFamily="34" charset="0"/>
                <a:ea typeface="Calibri" panose="020F0502020204030204" pitchFamily="34" charset="0"/>
              </a:rPr>
              <a:t> </a:t>
            </a:r>
            <a:r>
              <a:rPr lang="pl-PL" sz="1600" dirty="0" smtClean="0">
                <a:latin typeface="Calibri" panose="020F0502020204030204" pitchFamily="34" charset="0"/>
                <a:ea typeface="Calibri" panose="020F0502020204030204" pitchFamily="34" charset="0"/>
              </a:rPr>
              <a:t>od gminy Chrzanów.</a:t>
            </a:r>
          </a:p>
          <a:p>
            <a:pPr algn="just">
              <a:spcAft>
                <a:spcPts val="0"/>
              </a:spcAft>
            </a:pPr>
            <a:r>
              <a:rPr lang="pl-PL" b="1" dirty="0" smtClean="0">
                <a:solidFill>
                  <a:srgbClr val="E2007A"/>
                </a:solidFill>
                <a:latin typeface="Calibri" panose="020F0502020204030204" pitchFamily="34" charset="0"/>
                <a:ea typeface="Calibri" panose="020F0502020204030204" pitchFamily="34" charset="0"/>
              </a:rPr>
              <a:t>Obecnie prowadzona eksploatacja indukuje wstrząsy na terenie gminy Chrzanów, które są odczuwalne ale nie powodują uszkodzeń w elementach konstrukcyjnych budynków. </a:t>
            </a:r>
            <a:br>
              <a:rPr lang="pl-PL" b="1" dirty="0" smtClean="0">
                <a:solidFill>
                  <a:srgbClr val="E2007A"/>
                </a:solidFill>
                <a:latin typeface="Calibri" panose="020F0502020204030204" pitchFamily="34" charset="0"/>
                <a:ea typeface="Calibri" panose="020F0502020204030204" pitchFamily="34" charset="0"/>
              </a:rPr>
            </a:br>
            <a:r>
              <a:rPr lang="pl-PL" b="1" dirty="0" smtClean="0">
                <a:solidFill>
                  <a:srgbClr val="E2007A"/>
                </a:solidFill>
                <a:latin typeface="Calibri" panose="020F0502020204030204" pitchFamily="34" charset="0"/>
                <a:ea typeface="Calibri" panose="020F0502020204030204" pitchFamily="34" charset="0"/>
              </a:rPr>
              <a:t>Od 2026 r. odczuwalność wstrząsów generowanych eksploatacją ZG Janina będzie na niskim poziomie.</a:t>
            </a:r>
          </a:p>
          <a:p>
            <a:pPr marL="342900" indent="-342900" algn="just">
              <a:spcAft>
                <a:spcPts val="0"/>
              </a:spcAft>
              <a:buFontTx/>
              <a:buChar char="-"/>
            </a:pPr>
            <a:endParaRPr lang="pl-PL" sz="20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365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37665294-9084-9643-A1B8-0C519DE1FA47}"/>
              </a:ext>
            </a:extLst>
          </p:cNvPr>
          <p:cNvSpPr/>
          <p:nvPr/>
        </p:nvSpPr>
        <p:spPr>
          <a:xfrm>
            <a:off x="0" y="600812"/>
            <a:ext cx="8663472" cy="400110"/>
          </a:xfrm>
          <a:prstGeom prst="rect">
            <a:avLst/>
          </a:prstGeom>
        </p:spPr>
        <p:txBody>
          <a:bodyPr wrap="square">
            <a:spAutoFit/>
          </a:bodyPr>
          <a:lstStyle/>
          <a:p>
            <a:pPr algn="ctr"/>
            <a:r>
              <a:rPr lang="pl-PL" sz="2000" b="1" dirty="0" smtClean="0">
                <a:solidFill>
                  <a:srgbClr val="E2007A"/>
                </a:solidFill>
                <a:latin typeface="Titillium Web" panose="00000500000000000000" pitchFamily="2" charset="-18"/>
                <a:cs typeface="Calibri"/>
              </a:rPr>
              <a:t>AKTYWNA PROFILAKTYKA TĄPANIOWA</a:t>
            </a:r>
          </a:p>
        </p:txBody>
      </p:sp>
      <p:sp>
        <p:nvSpPr>
          <p:cNvPr id="2" name="Prostokąt 1"/>
          <p:cNvSpPr/>
          <p:nvPr/>
        </p:nvSpPr>
        <p:spPr>
          <a:xfrm>
            <a:off x="5336502" y="3292013"/>
            <a:ext cx="3667081" cy="2031325"/>
          </a:xfrm>
          <a:prstGeom prst="rect">
            <a:avLst/>
          </a:prstGeom>
        </p:spPr>
        <p:txBody>
          <a:bodyPr wrap="square">
            <a:spAutoFit/>
          </a:bodyPr>
          <a:lstStyle/>
          <a:p>
            <a:pPr algn="ctr"/>
            <a:r>
              <a:rPr lang="pl-PL" dirty="0" smtClean="0"/>
              <a:t>Zakłady </a:t>
            </a:r>
            <a:r>
              <a:rPr lang="pl-PL" dirty="0"/>
              <a:t>górnicze </a:t>
            </a:r>
            <a:r>
              <a:rPr lang="pl-PL" dirty="0" smtClean="0"/>
              <a:t>stosują m.in. </a:t>
            </a:r>
            <a:r>
              <a:rPr lang="pl-PL" b="1" dirty="0"/>
              <a:t>aktywną profilaktykę </a:t>
            </a:r>
            <a:r>
              <a:rPr lang="pl-PL" b="1" dirty="0" err="1" smtClean="0"/>
              <a:t>tąpaniową</a:t>
            </a:r>
            <a:r>
              <a:rPr lang="pl-PL" b="1" dirty="0" smtClean="0"/>
              <a:t> </a:t>
            </a:r>
            <a:r>
              <a:rPr lang="pl-PL" dirty="0" smtClean="0"/>
              <a:t>(strzelania </a:t>
            </a:r>
            <a:r>
              <a:rPr lang="pl-PL" dirty="0"/>
              <a:t>torpedujące) w celu </a:t>
            </a:r>
            <a:r>
              <a:rPr lang="pl-PL" b="1" dirty="0"/>
              <a:t>ograniczenia </a:t>
            </a:r>
            <a:r>
              <a:rPr lang="pl-PL" b="1" dirty="0" smtClean="0"/>
              <a:t>i </a:t>
            </a:r>
            <a:r>
              <a:rPr lang="pl-PL" b="1" dirty="0"/>
              <a:t>minimalizacji skutków swojej działalności </a:t>
            </a:r>
            <a:r>
              <a:rPr lang="pl-PL" dirty="0"/>
              <a:t>w odniesieniu do wszystkich </a:t>
            </a:r>
            <a:r>
              <a:rPr lang="pl-PL" dirty="0" smtClean="0"/>
              <a:t>rejonów</a:t>
            </a:r>
            <a:r>
              <a:rPr lang="pl-PL" strike="sngStrike" dirty="0"/>
              <a:t>,</a:t>
            </a:r>
            <a:r>
              <a:rPr lang="pl-PL" dirty="0" smtClean="0"/>
              <a:t> </a:t>
            </a:r>
            <a:r>
              <a:rPr lang="pl-PL" dirty="0"/>
              <a:t>gdzie trwa wydobycie. </a:t>
            </a:r>
            <a:endParaRPr lang="pl-PL" dirty="0" smtClean="0">
              <a:latin typeface="Calibri" panose="020F0502020204030204" pitchFamily="34" charset="0"/>
              <a:ea typeface="Calibri" panose="020F0502020204030204" pitchFamily="34" charset="0"/>
            </a:endParaRPr>
          </a:p>
        </p:txBody>
      </p:sp>
      <p:sp>
        <p:nvSpPr>
          <p:cNvPr id="4" name="Prostokąt 3"/>
          <p:cNvSpPr/>
          <p:nvPr/>
        </p:nvSpPr>
        <p:spPr>
          <a:xfrm>
            <a:off x="274826" y="1106421"/>
            <a:ext cx="8606725" cy="1631216"/>
          </a:xfrm>
          <a:prstGeom prst="rect">
            <a:avLst/>
          </a:prstGeom>
        </p:spPr>
        <p:txBody>
          <a:bodyPr wrap="square">
            <a:spAutoFit/>
          </a:bodyPr>
          <a:lstStyle/>
          <a:p>
            <a:pPr algn="just"/>
            <a:r>
              <a:rPr lang="pl-PL" sz="2000" dirty="0"/>
              <a:t>W celu rozładowania naprężeń górotworu i zminimalizowania energii wstrząsów powodowanych eksploatacją </a:t>
            </a:r>
            <a:r>
              <a:rPr lang="pl-PL" sz="2000" dirty="0" smtClean="0"/>
              <a:t>górniczą: ZG </a:t>
            </a:r>
            <a:r>
              <a:rPr lang="pl-PL" sz="2000" dirty="0"/>
              <a:t>Sobieski i ZG Janina projektują eksploatację w sposób pozwalający w dużej mierze wyeliminować większość czynników powodujących niebezpieczną koncentrację naprężeń w górotworze. </a:t>
            </a:r>
            <a:endParaRPr lang="pl-PL" sz="2000" dirty="0" smtClean="0"/>
          </a:p>
        </p:txBody>
      </p:sp>
      <p:sp>
        <p:nvSpPr>
          <p:cNvPr id="38" name="Prostokąt 37"/>
          <p:cNvSpPr/>
          <p:nvPr/>
        </p:nvSpPr>
        <p:spPr>
          <a:xfrm>
            <a:off x="640306" y="6142797"/>
            <a:ext cx="4964722" cy="677108"/>
          </a:xfrm>
          <a:prstGeom prst="rect">
            <a:avLst/>
          </a:prstGeom>
        </p:spPr>
        <p:txBody>
          <a:bodyPr wrap="square">
            <a:spAutoFit/>
          </a:bodyPr>
          <a:lstStyle/>
          <a:p>
            <a:pPr algn="just">
              <a:spcAft>
                <a:spcPts val="0"/>
              </a:spcAft>
            </a:pPr>
            <a:r>
              <a:rPr lang="pl-PL" sz="1400" dirty="0" smtClean="0"/>
              <a:t>Rys 3. Przykładowy schemat lokalizacji strzelań torpedujących na tle eksploatowanej ściany węglowej.</a:t>
            </a:r>
            <a:endParaRPr lang="pl-PL" sz="1400" dirty="0" smtClean="0">
              <a:latin typeface="Calibri" panose="020F0502020204030204" pitchFamily="34" charset="0"/>
              <a:ea typeface="Calibri" panose="020F0502020204030204" pitchFamily="34" charset="0"/>
            </a:endParaRPr>
          </a:p>
          <a:p>
            <a:pPr algn="just">
              <a:spcAft>
                <a:spcPts val="0"/>
              </a:spcAft>
            </a:pPr>
            <a:endParaRPr lang="pl-PL" sz="1000" dirty="0" smtClean="0">
              <a:latin typeface="Calibri" panose="020F0502020204030204" pitchFamily="34" charset="0"/>
              <a:ea typeface="Calibri" panose="020F0502020204030204" pitchFamily="34" charset="0"/>
            </a:endParaRPr>
          </a:p>
        </p:txBody>
      </p:sp>
      <p:sp>
        <p:nvSpPr>
          <p:cNvPr id="7" name="pole tekstowe 6"/>
          <p:cNvSpPr txBox="1"/>
          <p:nvPr/>
        </p:nvSpPr>
        <p:spPr>
          <a:xfrm>
            <a:off x="449930" y="3159088"/>
            <a:ext cx="1545840" cy="861774"/>
          </a:xfrm>
          <a:prstGeom prst="rect">
            <a:avLst/>
          </a:prstGeom>
          <a:noFill/>
          <a:ln>
            <a:solidFill>
              <a:schemeClr val="accent1"/>
            </a:solidFill>
          </a:ln>
        </p:spPr>
        <p:txBody>
          <a:bodyPr wrap="square" rtlCol="0">
            <a:spAutoFit/>
          </a:bodyPr>
          <a:lstStyle/>
          <a:p>
            <a:r>
              <a:rPr lang="pl-PL" sz="1000" b="1" dirty="0" smtClean="0"/>
              <a:t>Strzelania z wyrobisk:</a:t>
            </a:r>
          </a:p>
          <a:p>
            <a:r>
              <a:rPr lang="pl-PL" sz="1000" dirty="0"/>
              <a:t> </a:t>
            </a:r>
            <a:r>
              <a:rPr lang="pl-PL" sz="1000" dirty="0" smtClean="0"/>
              <a:t>        Chodnik I</a:t>
            </a:r>
          </a:p>
          <a:p>
            <a:r>
              <a:rPr lang="pl-PL" sz="1000" dirty="0"/>
              <a:t> </a:t>
            </a:r>
            <a:r>
              <a:rPr lang="pl-PL" sz="1000" dirty="0" smtClean="0"/>
              <a:t>        Chodnik II</a:t>
            </a:r>
          </a:p>
          <a:p>
            <a:r>
              <a:rPr lang="pl-PL" sz="1000" b="1" dirty="0" smtClean="0"/>
              <a:t>Strzelania ze ściany:</a:t>
            </a:r>
          </a:p>
          <a:p>
            <a:r>
              <a:rPr lang="pl-PL" sz="1000" b="1" dirty="0"/>
              <a:t> </a:t>
            </a:r>
            <a:r>
              <a:rPr lang="pl-PL" sz="1000" b="1" dirty="0" smtClean="0"/>
              <a:t>         </a:t>
            </a:r>
            <a:r>
              <a:rPr lang="pl-PL" sz="1000" dirty="0" smtClean="0"/>
              <a:t>Ściana nr 1</a:t>
            </a:r>
          </a:p>
        </p:txBody>
      </p:sp>
      <p:sp>
        <p:nvSpPr>
          <p:cNvPr id="8" name="Owal 7"/>
          <p:cNvSpPr/>
          <p:nvPr/>
        </p:nvSpPr>
        <p:spPr>
          <a:xfrm>
            <a:off x="642111" y="3389125"/>
            <a:ext cx="76969" cy="7696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wal 8"/>
          <p:cNvSpPr/>
          <p:nvPr/>
        </p:nvSpPr>
        <p:spPr>
          <a:xfrm>
            <a:off x="642110" y="3551490"/>
            <a:ext cx="76969" cy="7696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wal 9"/>
          <p:cNvSpPr/>
          <p:nvPr/>
        </p:nvSpPr>
        <p:spPr>
          <a:xfrm>
            <a:off x="642109" y="3858496"/>
            <a:ext cx="76969" cy="769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Dowolny kształt 43"/>
          <p:cNvSpPr/>
          <p:nvPr/>
        </p:nvSpPr>
        <p:spPr>
          <a:xfrm>
            <a:off x="2146834" y="4198607"/>
            <a:ext cx="1833198" cy="1633418"/>
          </a:xfrm>
          <a:custGeom>
            <a:avLst/>
            <a:gdLst>
              <a:gd name="connsiteX0" fmla="*/ 1947285 w 1947285"/>
              <a:gd name="connsiteY0" fmla="*/ 569246 h 1882891"/>
              <a:gd name="connsiteX1" fmla="*/ 1380615 w 1947285"/>
              <a:gd name="connsiteY1" fmla="*/ 1609859 h 1882891"/>
              <a:gd name="connsiteX2" fmla="*/ 1192583 w 1947285"/>
              <a:gd name="connsiteY2" fmla="*/ 1522283 h 1882891"/>
              <a:gd name="connsiteX3" fmla="*/ 1012279 w 1947285"/>
              <a:gd name="connsiteY3" fmla="*/ 1882891 h 1882891"/>
              <a:gd name="connsiteX4" fmla="*/ 0 w 1947285"/>
              <a:gd name="connsiteY4" fmla="*/ 1442434 h 1882891"/>
              <a:gd name="connsiteX5" fmla="*/ 783035 w 1947285"/>
              <a:gd name="connsiteY5" fmla="*/ 0 h 1882891"/>
              <a:gd name="connsiteX6" fmla="*/ 1947285 w 1947285"/>
              <a:gd name="connsiteY6" fmla="*/ 569246 h 188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285" h="1882891">
                <a:moveTo>
                  <a:pt x="1947285" y="569246"/>
                </a:moveTo>
                <a:lnTo>
                  <a:pt x="1380615" y="1609859"/>
                </a:lnTo>
                <a:lnTo>
                  <a:pt x="1192583" y="1522283"/>
                </a:lnTo>
                <a:lnTo>
                  <a:pt x="1012279" y="1882891"/>
                </a:lnTo>
                <a:lnTo>
                  <a:pt x="0" y="1442434"/>
                </a:lnTo>
                <a:lnTo>
                  <a:pt x="783035" y="0"/>
                </a:lnTo>
                <a:lnTo>
                  <a:pt x="1947285" y="569246"/>
                </a:lnTo>
                <a:close/>
              </a:path>
            </a:pathLst>
          </a:custGeom>
          <a:pattFill prst="wdDnDiag">
            <a:fgClr>
              <a:srgbClr val="0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Dowolny kształt 44"/>
          <p:cNvSpPr/>
          <p:nvPr/>
        </p:nvSpPr>
        <p:spPr>
          <a:xfrm>
            <a:off x="2143591" y="3015626"/>
            <a:ext cx="2567991" cy="2815092"/>
          </a:xfrm>
          <a:custGeom>
            <a:avLst/>
            <a:gdLst>
              <a:gd name="connsiteX0" fmla="*/ 0 w 2727806"/>
              <a:gd name="connsiteY0" fmla="*/ 2807855 h 3245043"/>
              <a:gd name="connsiteX1" fmla="*/ 1530157 w 2727806"/>
              <a:gd name="connsiteY1" fmla="*/ 0 h 3245043"/>
              <a:gd name="connsiteX2" fmla="*/ 2727806 w 2727806"/>
              <a:gd name="connsiteY2" fmla="*/ 514158 h 3245043"/>
              <a:gd name="connsiteX3" fmla="*/ 1382376 w 2727806"/>
              <a:gd name="connsiteY3" fmla="*/ 2974109 h 3245043"/>
              <a:gd name="connsiteX4" fmla="*/ 1194569 w 2727806"/>
              <a:gd name="connsiteY4" fmla="*/ 2887903 h 3245043"/>
              <a:gd name="connsiteX5" fmla="*/ 1009842 w 2727806"/>
              <a:gd name="connsiteY5" fmla="*/ 3245043 h 3245043"/>
              <a:gd name="connsiteX6" fmla="*/ 0 w 2727806"/>
              <a:gd name="connsiteY6" fmla="*/ 2807855 h 324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806" h="3245043">
                <a:moveTo>
                  <a:pt x="0" y="2807855"/>
                </a:moveTo>
                <a:lnTo>
                  <a:pt x="1530157" y="0"/>
                </a:lnTo>
                <a:lnTo>
                  <a:pt x="2727806" y="514158"/>
                </a:lnTo>
                <a:lnTo>
                  <a:pt x="1382376" y="2974109"/>
                </a:lnTo>
                <a:lnTo>
                  <a:pt x="1194569" y="2887903"/>
                </a:lnTo>
                <a:lnTo>
                  <a:pt x="1009842" y="3245043"/>
                </a:lnTo>
                <a:lnTo>
                  <a:pt x="0" y="2807855"/>
                </a:lnTo>
                <a:close/>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Owal 51"/>
          <p:cNvSpPr/>
          <p:nvPr/>
        </p:nvSpPr>
        <p:spPr>
          <a:xfrm>
            <a:off x="2166328" y="5264122"/>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p:cNvSpPr/>
          <p:nvPr/>
        </p:nvSpPr>
        <p:spPr>
          <a:xfrm rot="17975217">
            <a:off x="2470651" y="3535068"/>
            <a:ext cx="1187769" cy="276999"/>
          </a:xfrm>
          <a:prstGeom prst="rect">
            <a:avLst/>
          </a:prstGeom>
        </p:spPr>
        <p:txBody>
          <a:bodyPr wrap="square">
            <a:spAutoFit/>
          </a:bodyPr>
          <a:lstStyle/>
          <a:p>
            <a:pPr algn="just">
              <a:spcAft>
                <a:spcPts val="0"/>
              </a:spcAft>
            </a:pPr>
            <a:r>
              <a:rPr lang="pl-PL" sz="1200" b="1" dirty="0" smtClean="0">
                <a:latin typeface="Calibri" panose="020F0502020204030204" pitchFamily="34" charset="0"/>
                <a:ea typeface="Calibri" panose="020F0502020204030204" pitchFamily="34" charset="0"/>
              </a:rPr>
              <a:t>Chodnik I</a:t>
            </a:r>
            <a:endParaRPr lang="pl-PL" sz="1200" dirty="0" smtClean="0">
              <a:latin typeface="Calibri" panose="020F0502020204030204" pitchFamily="34" charset="0"/>
              <a:ea typeface="Calibri" panose="020F0502020204030204" pitchFamily="34" charset="0"/>
            </a:endParaRPr>
          </a:p>
        </p:txBody>
      </p:sp>
      <p:sp>
        <p:nvSpPr>
          <p:cNvPr id="73" name="Prostokąt 72"/>
          <p:cNvSpPr/>
          <p:nvPr/>
        </p:nvSpPr>
        <p:spPr>
          <a:xfrm rot="1367101">
            <a:off x="3163329" y="4036793"/>
            <a:ext cx="1288962" cy="276999"/>
          </a:xfrm>
          <a:prstGeom prst="rect">
            <a:avLst/>
          </a:prstGeom>
        </p:spPr>
        <p:txBody>
          <a:bodyPr wrap="square">
            <a:spAutoFit/>
          </a:bodyPr>
          <a:lstStyle/>
          <a:p>
            <a:pPr algn="just">
              <a:spcAft>
                <a:spcPts val="0"/>
              </a:spcAft>
            </a:pPr>
            <a:r>
              <a:rPr lang="pl-PL" sz="1200" b="1" dirty="0" smtClean="0">
                <a:latin typeface="Calibri" panose="020F0502020204030204" pitchFamily="34" charset="0"/>
                <a:ea typeface="Calibri" panose="020F0502020204030204" pitchFamily="34" charset="0"/>
              </a:rPr>
              <a:t>Ściana nr 1</a:t>
            </a:r>
            <a:endParaRPr lang="pl-PL" sz="1200" dirty="0" smtClean="0">
              <a:latin typeface="Calibri" panose="020F0502020204030204" pitchFamily="34" charset="0"/>
              <a:ea typeface="Calibri" panose="020F0502020204030204" pitchFamily="34" charset="0"/>
            </a:endParaRPr>
          </a:p>
        </p:txBody>
      </p:sp>
      <p:sp>
        <p:nvSpPr>
          <p:cNvPr id="74" name="Prostokąt 73"/>
          <p:cNvSpPr/>
          <p:nvPr/>
        </p:nvSpPr>
        <p:spPr>
          <a:xfrm rot="17975217">
            <a:off x="3787465" y="4105427"/>
            <a:ext cx="1187769" cy="276999"/>
          </a:xfrm>
          <a:prstGeom prst="rect">
            <a:avLst/>
          </a:prstGeom>
        </p:spPr>
        <p:txBody>
          <a:bodyPr wrap="square">
            <a:spAutoFit/>
          </a:bodyPr>
          <a:lstStyle/>
          <a:p>
            <a:pPr algn="just">
              <a:spcAft>
                <a:spcPts val="0"/>
              </a:spcAft>
            </a:pPr>
            <a:r>
              <a:rPr lang="pl-PL" sz="1200" b="1" dirty="0" smtClean="0">
                <a:latin typeface="Calibri" panose="020F0502020204030204" pitchFamily="34" charset="0"/>
                <a:ea typeface="Calibri" panose="020F0502020204030204" pitchFamily="34" charset="0"/>
              </a:rPr>
              <a:t>Chodnik II</a:t>
            </a:r>
            <a:endParaRPr lang="pl-PL" sz="1200" dirty="0" smtClean="0">
              <a:latin typeface="Calibri" panose="020F0502020204030204" pitchFamily="34" charset="0"/>
              <a:ea typeface="Calibri" panose="020F0502020204030204" pitchFamily="34" charset="0"/>
            </a:endParaRPr>
          </a:p>
        </p:txBody>
      </p:sp>
      <p:sp>
        <p:nvSpPr>
          <p:cNvPr id="75" name="Prostokąt 74"/>
          <p:cNvSpPr/>
          <p:nvPr/>
        </p:nvSpPr>
        <p:spPr>
          <a:xfrm rot="1286724">
            <a:off x="1920031" y="5758673"/>
            <a:ext cx="2055683" cy="276999"/>
          </a:xfrm>
          <a:prstGeom prst="rect">
            <a:avLst/>
          </a:prstGeom>
        </p:spPr>
        <p:txBody>
          <a:bodyPr wrap="square">
            <a:spAutoFit/>
          </a:bodyPr>
          <a:lstStyle/>
          <a:p>
            <a:pPr algn="just">
              <a:spcAft>
                <a:spcPts val="0"/>
              </a:spcAft>
            </a:pPr>
            <a:r>
              <a:rPr lang="pl-PL" sz="1200" b="1" dirty="0" smtClean="0">
                <a:latin typeface="Calibri" panose="020F0502020204030204" pitchFamily="34" charset="0"/>
                <a:ea typeface="Calibri" panose="020F0502020204030204" pitchFamily="34" charset="0"/>
              </a:rPr>
              <a:t>Przecinka ściany</a:t>
            </a:r>
            <a:endParaRPr lang="pl-PL" sz="1200" dirty="0" smtClean="0">
              <a:latin typeface="Calibri" panose="020F0502020204030204" pitchFamily="34" charset="0"/>
              <a:ea typeface="Calibri" panose="020F0502020204030204" pitchFamily="34" charset="0"/>
            </a:endParaRPr>
          </a:p>
        </p:txBody>
      </p:sp>
      <p:sp>
        <p:nvSpPr>
          <p:cNvPr id="76" name="Owal 75"/>
          <p:cNvSpPr/>
          <p:nvPr/>
        </p:nvSpPr>
        <p:spPr>
          <a:xfrm>
            <a:off x="2386303" y="4892269"/>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Owal 76"/>
          <p:cNvSpPr/>
          <p:nvPr/>
        </p:nvSpPr>
        <p:spPr>
          <a:xfrm>
            <a:off x="2496913" y="4723830"/>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Owal 77"/>
          <p:cNvSpPr/>
          <p:nvPr/>
        </p:nvSpPr>
        <p:spPr>
          <a:xfrm>
            <a:off x="2600833" y="4537640"/>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Owal 78"/>
          <p:cNvSpPr/>
          <p:nvPr/>
        </p:nvSpPr>
        <p:spPr>
          <a:xfrm>
            <a:off x="2278756" y="5070869"/>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Owal 79"/>
          <p:cNvSpPr/>
          <p:nvPr/>
        </p:nvSpPr>
        <p:spPr>
          <a:xfrm>
            <a:off x="2791610" y="4201348"/>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Owal 80"/>
          <p:cNvSpPr/>
          <p:nvPr/>
        </p:nvSpPr>
        <p:spPr>
          <a:xfrm>
            <a:off x="2698624" y="4362813"/>
            <a:ext cx="112428" cy="1036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Owal 81"/>
          <p:cNvSpPr/>
          <p:nvPr/>
        </p:nvSpPr>
        <p:spPr>
          <a:xfrm>
            <a:off x="3805251" y="4816010"/>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Owal 82"/>
          <p:cNvSpPr/>
          <p:nvPr/>
        </p:nvSpPr>
        <p:spPr>
          <a:xfrm>
            <a:off x="3718331" y="4981872"/>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Owal 83"/>
          <p:cNvSpPr/>
          <p:nvPr/>
        </p:nvSpPr>
        <p:spPr>
          <a:xfrm>
            <a:off x="3625610" y="5147118"/>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Owal 84"/>
          <p:cNvSpPr/>
          <p:nvPr/>
        </p:nvSpPr>
        <p:spPr>
          <a:xfrm>
            <a:off x="3526843" y="5307282"/>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Owal 85"/>
          <p:cNvSpPr/>
          <p:nvPr/>
        </p:nvSpPr>
        <p:spPr>
          <a:xfrm>
            <a:off x="3421987" y="5468467"/>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Owal 86"/>
          <p:cNvSpPr/>
          <p:nvPr/>
        </p:nvSpPr>
        <p:spPr>
          <a:xfrm>
            <a:off x="3177026" y="5521446"/>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Owal 87"/>
          <p:cNvSpPr/>
          <p:nvPr/>
        </p:nvSpPr>
        <p:spPr>
          <a:xfrm>
            <a:off x="3082221" y="5695011"/>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Owal 88"/>
          <p:cNvSpPr/>
          <p:nvPr/>
        </p:nvSpPr>
        <p:spPr>
          <a:xfrm>
            <a:off x="3908642" y="4663622"/>
            <a:ext cx="112428" cy="1036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Owal 89"/>
          <p:cNvSpPr/>
          <p:nvPr/>
        </p:nvSpPr>
        <p:spPr>
          <a:xfrm>
            <a:off x="2496913" y="5201673"/>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Owal 90"/>
          <p:cNvSpPr/>
          <p:nvPr/>
        </p:nvSpPr>
        <p:spPr>
          <a:xfrm>
            <a:off x="2609680" y="5006173"/>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Owal 91"/>
          <p:cNvSpPr/>
          <p:nvPr/>
        </p:nvSpPr>
        <p:spPr>
          <a:xfrm>
            <a:off x="2721357" y="4823878"/>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Owal 92"/>
          <p:cNvSpPr/>
          <p:nvPr/>
        </p:nvSpPr>
        <p:spPr>
          <a:xfrm>
            <a:off x="2827837" y="4650189"/>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Owal 93"/>
          <p:cNvSpPr/>
          <p:nvPr/>
        </p:nvSpPr>
        <p:spPr>
          <a:xfrm>
            <a:off x="2928766" y="4470648"/>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Owal 94"/>
          <p:cNvSpPr/>
          <p:nvPr/>
        </p:nvSpPr>
        <p:spPr>
          <a:xfrm>
            <a:off x="3026007" y="4305122"/>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Owal 96"/>
          <p:cNvSpPr/>
          <p:nvPr/>
        </p:nvSpPr>
        <p:spPr>
          <a:xfrm>
            <a:off x="2384121" y="5372153"/>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Owal 97"/>
          <p:cNvSpPr/>
          <p:nvPr/>
        </p:nvSpPr>
        <p:spPr>
          <a:xfrm>
            <a:off x="2971428" y="5429754"/>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Owal 98"/>
          <p:cNvSpPr/>
          <p:nvPr/>
        </p:nvSpPr>
        <p:spPr>
          <a:xfrm>
            <a:off x="3084195" y="5234254"/>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Owal 99"/>
          <p:cNvSpPr/>
          <p:nvPr/>
        </p:nvSpPr>
        <p:spPr>
          <a:xfrm>
            <a:off x="3195872" y="5051959"/>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 name="Owal 100"/>
          <p:cNvSpPr/>
          <p:nvPr/>
        </p:nvSpPr>
        <p:spPr>
          <a:xfrm>
            <a:off x="3302352" y="4878270"/>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2" name="Owal 101"/>
          <p:cNvSpPr/>
          <p:nvPr/>
        </p:nvSpPr>
        <p:spPr>
          <a:xfrm>
            <a:off x="3403281" y="4698729"/>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3" name="Owal 102"/>
          <p:cNvSpPr/>
          <p:nvPr/>
        </p:nvSpPr>
        <p:spPr>
          <a:xfrm>
            <a:off x="3500522" y="4533203"/>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Owal 103"/>
          <p:cNvSpPr/>
          <p:nvPr/>
        </p:nvSpPr>
        <p:spPr>
          <a:xfrm>
            <a:off x="2858636" y="5600234"/>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Owal 104"/>
          <p:cNvSpPr/>
          <p:nvPr/>
        </p:nvSpPr>
        <p:spPr>
          <a:xfrm>
            <a:off x="2701240" y="5317405"/>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Owal 105"/>
          <p:cNvSpPr/>
          <p:nvPr/>
        </p:nvSpPr>
        <p:spPr>
          <a:xfrm>
            <a:off x="2814007" y="5121905"/>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Owal 106"/>
          <p:cNvSpPr/>
          <p:nvPr/>
        </p:nvSpPr>
        <p:spPr>
          <a:xfrm>
            <a:off x="2925684" y="4939610"/>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Owal 107"/>
          <p:cNvSpPr/>
          <p:nvPr/>
        </p:nvSpPr>
        <p:spPr>
          <a:xfrm>
            <a:off x="3032164" y="4765921"/>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Owal 108"/>
          <p:cNvSpPr/>
          <p:nvPr/>
        </p:nvSpPr>
        <p:spPr>
          <a:xfrm>
            <a:off x="3133093" y="4586380"/>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Owal 109"/>
          <p:cNvSpPr/>
          <p:nvPr/>
        </p:nvSpPr>
        <p:spPr>
          <a:xfrm>
            <a:off x="3230334" y="4420854"/>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Owal 110"/>
          <p:cNvSpPr/>
          <p:nvPr/>
        </p:nvSpPr>
        <p:spPr>
          <a:xfrm>
            <a:off x="2588448" y="5487885"/>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Owal 112"/>
          <p:cNvSpPr/>
          <p:nvPr/>
        </p:nvSpPr>
        <p:spPr>
          <a:xfrm>
            <a:off x="3311835" y="5344900"/>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Owal 113"/>
          <p:cNvSpPr/>
          <p:nvPr/>
        </p:nvSpPr>
        <p:spPr>
          <a:xfrm>
            <a:off x="3423512" y="5162605"/>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Owal 114"/>
          <p:cNvSpPr/>
          <p:nvPr/>
        </p:nvSpPr>
        <p:spPr>
          <a:xfrm>
            <a:off x="3529992" y="4988916"/>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Owal 115"/>
          <p:cNvSpPr/>
          <p:nvPr/>
        </p:nvSpPr>
        <p:spPr>
          <a:xfrm>
            <a:off x="3630921" y="4809375"/>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Owal 116"/>
          <p:cNvSpPr/>
          <p:nvPr/>
        </p:nvSpPr>
        <p:spPr>
          <a:xfrm>
            <a:off x="3728162" y="4643849"/>
            <a:ext cx="112428" cy="103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9" name="Prostokąt 118"/>
          <p:cNvSpPr/>
          <p:nvPr/>
        </p:nvSpPr>
        <p:spPr>
          <a:xfrm rot="1259271">
            <a:off x="3366651" y="3128169"/>
            <a:ext cx="2313518" cy="276999"/>
          </a:xfrm>
          <a:prstGeom prst="rect">
            <a:avLst/>
          </a:prstGeom>
        </p:spPr>
        <p:txBody>
          <a:bodyPr wrap="square">
            <a:spAutoFit/>
          </a:bodyPr>
          <a:lstStyle/>
          <a:p>
            <a:pPr algn="just">
              <a:spcAft>
                <a:spcPts val="0"/>
              </a:spcAft>
            </a:pPr>
            <a:r>
              <a:rPr lang="pl-PL" sz="1200" b="1" dirty="0" smtClean="0">
                <a:latin typeface="Calibri" panose="020F0502020204030204" pitchFamily="34" charset="0"/>
                <a:ea typeface="Calibri" panose="020F0502020204030204" pitchFamily="34" charset="0"/>
              </a:rPr>
              <a:t>Linia zakończenia ściany</a:t>
            </a:r>
            <a:endParaRPr lang="pl-PL" sz="12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4724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wzorzec Tauron">
  <a:themeElements>
    <a:clrScheme name="TAURON_01">
      <a:dk1>
        <a:srgbClr val="707173"/>
      </a:dk1>
      <a:lt1>
        <a:srgbClr val="FFFFFF"/>
      </a:lt1>
      <a:dk2>
        <a:srgbClr val="E2007A"/>
      </a:dk2>
      <a:lt2>
        <a:srgbClr val="FFFFFF"/>
      </a:lt2>
      <a:accent1>
        <a:srgbClr val="272E74"/>
      </a:accent1>
      <a:accent2>
        <a:srgbClr val="8BB63A"/>
      </a:accent2>
      <a:accent3>
        <a:srgbClr val="EEC109"/>
      </a:accent3>
      <a:accent4>
        <a:srgbClr val="6E6E6D"/>
      </a:accent4>
      <a:accent5>
        <a:srgbClr val="791A4E"/>
      </a:accent5>
      <a:accent6>
        <a:srgbClr val="E2007A"/>
      </a:accent6>
      <a:hlink>
        <a:srgbClr val="000000"/>
      </a:hlink>
      <a:folHlink>
        <a:srgbClr val="000000"/>
      </a:folHlink>
    </a:clrScheme>
    <a:fontScheme name="TAURON">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AURON_01">
        <a:dk1>
          <a:srgbClr val="707173"/>
        </a:dk1>
        <a:lt1>
          <a:srgbClr val="FFFFFF"/>
        </a:lt1>
        <a:dk2>
          <a:srgbClr val="E2007A"/>
        </a:dk2>
        <a:lt2>
          <a:srgbClr val="FFFFFF"/>
        </a:lt2>
        <a:accent1>
          <a:srgbClr val="272E74"/>
        </a:accent1>
        <a:accent2>
          <a:srgbClr val="8BB63A"/>
        </a:accent2>
        <a:accent3>
          <a:srgbClr val="EEC109"/>
        </a:accent3>
        <a:accent4>
          <a:srgbClr val="6E6E6D"/>
        </a:accent4>
        <a:accent5>
          <a:srgbClr val="791A4E"/>
        </a:accent5>
        <a:accent6>
          <a:srgbClr val="E2007A"/>
        </a:accent6>
        <a:hlink>
          <a:srgbClr val="000000"/>
        </a:hlink>
        <a:folHlink>
          <a:srgbClr val="000000"/>
        </a:folHlink>
      </a:clrScheme>
    </a:extraClrScheme>
    <a:extraClrScheme>
      <a:clrScheme name="TAURON_02">
        <a:dk1>
          <a:srgbClr val="707173"/>
        </a:dk1>
        <a:lt1>
          <a:srgbClr val="FFFFFF"/>
        </a:lt1>
        <a:dk2>
          <a:srgbClr val="E2007A"/>
        </a:dk2>
        <a:lt2>
          <a:srgbClr val="FFFFFF"/>
        </a:lt2>
        <a:accent1>
          <a:srgbClr val="344290"/>
        </a:accent1>
        <a:accent2>
          <a:srgbClr val="B6C92F"/>
        </a:accent2>
        <a:accent3>
          <a:srgbClr val="F5D300"/>
        </a:accent3>
        <a:accent4>
          <a:srgbClr val="858585"/>
        </a:accent4>
        <a:accent5>
          <a:srgbClr val="901C61"/>
        </a:accent5>
        <a:accent6>
          <a:srgbClr val="E2007A"/>
        </a:accent6>
        <a:hlink>
          <a:srgbClr val="000000"/>
        </a:hlink>
        <a:folHlink>
          <a:srgbClr val="000000"/>
        </a:folHlink>
      </a:clrScheme>
    </a:extraClrScheme>
    <a:extraClrScheme>
      <a:clrScheme name="TAURON_03">
        <a:dk1>
          <a:srgbClr val="707173"/>
        </a:dk1>
        <a:lt1>
          <a:srgbClr val="FFFFFF"/>
        </a:lt1>
        <a:dk2>
          <a:srgbClr val="E2007A"/>
        </a:dk2>
        <a:lt2>
          <a:srgbClr val="FFFFFF"/>
        </a:lt2>
        <a:accent1>
          <a:srgbClr val="4461A8"/>
        </a:accent1>
        <a:accent2>
          <a:srgbClr val="DCDB1D"/>
        </a:accent2>
        <a:accent3>
          <a:srgbClr val="FFED00"/>
        </a:accent3>
        <a:accent4>
          <a:srgbClr val="9B9B9B"/>
        </a:accent4>
        <a:accent5>
          <a:srgbClr val="AA036C"/>
        </a:accent5>
        <a:accent6>
          <a:srgbClr val="E2007A"/>
        </a:accent6>
        <a:hlink>
          <a:srgbClr val="000000"/>
        </a:hlink>
        <a:folHlink>
          <a:srgbClr val="000000"/>
        </a:folHlink>
      </a:clrScheme>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zorzec Tauron">
  <a:themeElements>
    <a:clrScheme name="TAURON_01">
      <a:dk1>
        <a:srgbClr val="707173"/>
      </a:dk1>
      <a:lt1>
        <a:srgbClr val="FFFFFF"/>
      </a:lt1>
      <a:dk2>
        <a:srgbClr val="E2007A"/>
      </a:dk2>
      <a:lt2>
        <a:srgbClr val="FFFFFF"/>
      </a:lt2>
      <a:accent1>
        <a:srgbClr val="272E74"/>
      </a:accent1>
      <a:accent2>
        <a:srgbClr val="8BB63A"/>
      </a:accent2>
      <a:accent3>
        <a:srgbClr val="EEC109"/>
      </a:accent3>
      <a:accent4>
        <a:srgbClr val="6E6E6D"/>
      </a:accent4>
      <a:accent5>
        <a:srgbClr val="791A4E"/>
      </a:accent5>
      <a:accent6>
        <a:srgbClr val="E2007A"/>
      </a:accent6>
      <a:hlink>
        <a:srgbClr val="000000"/>
      </a:hlink>
      <a:folHlink>
        <a:srgbClr val="000000"/>
      </a:folHlink>
    </a:clrScheme>
    <a:fontScheme name="TAURON">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AURON_01">
        <a:dk1>
          <a:srgbClr val="707173"/>
        </a:dk1>
        <a:lt1>
          <a:srgbClr val="FFFFFF"/>
        </a:lt1>
        <a:dk2>
          <a:srgbClr val="E2007A"/>
        </a:dk2>
        <a:lt2>
          <a:srgbClr val="FFFFFF"/>
        </a:lt2>
        <a:accent1>
          <a:srgbClr val="272E74"/>
        </a:accent1>
        <a:accent2>
          <a:srgbClr val="8BB63A"/>
        </a:accent2>
        <a:accent3>
          <a:srgbClr val="EEC109"/>
        </a:accent3>
        <a:accent4>
          <a:srgbClr val="6E6E6D"/>
        </a:accent4>
        <a:accent5>
          <a:srgbClr val="791A4E"/>
        </a:accent5>
        <a:accent6>
          <a:srgbClr val="E2007A"/>
        </a:accent6>
        <a:hlink>
          <a:srgbClr val="000000"/>
        </a:hlink>
        <a:folHlink>
          <a:srgbClr val="000000"/>
        </a:folHlink>
      </a:clrScheme>
    </a:extraClrScheme>
    <a:extraClrScheme>
      <a:clrScheme name="TAURON_02">
        <a:dk1>
          <a:srgbClr val="707173"/>
        </a:dk1>
        <a:lt1>
          <a:srgbClr val="FFFFFF"/>
        </a:lt1>
        <a:dk2>
          <a:srgbClr val="E2007A"/>
        </a:dk2>
        <a:lt2>
          <a:srgbClr val="FFFFFF"/>
        </a:lt2>
        <a:accent1>
          <a:srgbClr val="344290"/>
        </a:accent1>
        <a:accent2>
          <a:srgbClr val="B6C92F"/>
        </a:accent2>
        <a:accent3>
          <a:srgbClr val="F5D300"/>
        </a:accent3>
        <a:accent4>
          <a:srgbClr val="858585"/>
        </a:accent4>
        <a:accent5>
          <a:srgbClr val="901C61"/>
        </a:accent5>
        <a:accent6>
          <a:srgbClr val="E2007A"/>
        </a:accent6>
        <a:hlink>
          <a:srgbClr val="000000"/>
        </a:hlink>
        <a:folHlink>
          <a:srgbClr val="000000"/>
        </a:folHlink>
      </a:clrScheme>
    </a:extraClrScheme>
    <a:extraClrScheme>
      <a:clrScheme name="TAURON_03">
        <a:dk1>
          <a:srgbClr val="707173"/>
        </a:dk1>
        <a:lt1>
          <a:srgbClr val="FFFFFF"/>
        </a:lt1>
        <a:dk2>
          <a:srgbClr val="E2007A"/>
        </a:dk2>
        <a:lt2>
          <a:srgbClr val="FFFFFF"/>
        </a:lt2>
        <a:accent1>
          <a:srgbClr val="4461A8"/>
        </a:accent1>
        <a:accent2>
          <a:srgbClr val="DCDB1D"/>
        </a:accent2>
        <a:accent3>
          <a:srgbClr val="FFED00"/>
        </a:accent3>
        <a:accent4>
          <a:srgbClr val="9B9B9B"/>
        </a:accent4>
        <a:accent5>
          <a:srgbClr val="AA036C"/>
        </a:accent5>
        <a:accent6>
          <a:srgbClr val="E2007A"/>
        </a:accent6>
        <a:hlink>
          <a:srgbClr val="000000"/>
        </a:hlink>
        <a:folHlink>
          <a:srgbClr val="000000"/>
        </a:folHlink>
      </a:clrScheme>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wzorzec Tauron">
  <a:themeElements>
    <a:clrScheme name="TAURON_01">
      <a:dk1>
        <a:srgbClr val="707173"/>
      </a:dk1>
      <a:lt1>
        <a:srgbClr val="FFFFFF"/>
      </a:lt1>
      <a:dk2>
        <a:srgbClr val="E2007A"/>
      </a:dk2>
      <a:lt2>
        <a:srgbClr val="FFFFFF"/>
      </a:lt2>
      <a:accent1>
        <a:srgbClr val="272E74"/>
      </a:accent1>
      <a:accent2>
        <a:srgbClr val="8BB63A"/>
      </a:accent2>
      <a:accent3>
        <a:srgbClr val="EEC109"/>
      </a:accent3>
      <a:accent4>
        <a:srgbClr val="6E6E6D"/>
      </a:accent4>
      <a:accent5>
        <a:srgbClr val="791A4E"/>
      </a:accent5>
      <a:accent6>
        <a:srgbClr val="E2007A"/>
      </a:accent6>
      <a:hlink>
        <a:srgbClr val="000000"/>
      </a:hlink>
      <a:folHlink>
        <a:srgbClr val="000000"/>
      </a:folHlink>
    </a:clrScheme>
    <a:fontScheme name="TAURON">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AURON_01">
        <a:dk1>
          <a:srgbClr val="707173"/>
        </a:dk1>
        <a:lt1>
          <a:srgbClr val="FFFFFF"/>
        </a:lt1>
        <a:dk2>
          <a:srgbClr val="E2007A"/>
        </a:dk2>
        <a:lt2>
          <a:srgbClr val="FFFFFF"/>
        </a:lt2>
        <a:accent1>
          <a:srgbClr val="272E74"/>
        </a:accent1>
        <a:accent2>
          <a:srgbClr val="8BB63A"/>
        </a:accent2>
        <a:accent3>
          <a:srgbClr val="EEC109"/>
        </a:accent3>
        <a:accent4>
          <a:srgbClr val="6E6E6D"/>
        </a:accent4>
        <a:accent5>
          <a:srgbClr val="791A4E"/>
        </a:accent5>
        <a:accent6>
          <a:srgbClr val="E2007A"/>
        </a:accent6>
        <a:hlink>
          <a:srgbClr val="000000"/>
        </a:hlink>
        <a:folHlink>
          <a:srgbClr val="000000"/>
        </a:folHlink>
      </a:clrScheme>
    </a:extraClrScheme>
    <a:extraClrScheme>
      <a:clrScheme name="TAURON_02">
        <a:dk1>
          <a:srgbClr val="707173"/>
        </a:dk1>
        <a:lt1>
          <a:srgbClr val="FFFFFF"/>
        </a:lt1>
        <a:dk2>
          <a:srgbClr val="E2007A"/>
        </a:dk2>
        <a:lt2>
          <a:srgbClr val="FFFFFF"/>
        </a:lt2>
        <a:accent1>
          <a:srgbClr val="344290"/>
        </a:accent1>
        <a:accent2>
          <a:srgbClr val="B6C92F"/>
        </a:accent2>
        <a:accent3>
          <a:srgbClr val="F5D300"/>
        </a:accent3>
        <a:accent4>
          <a:srgbClr val="858585"/>
        </a:accent4>
        <a:accent5>
          <a:srgbClr val="901C61"/>
        </a:accent5>
        <a:accent6>
          <a:srgbClr val="E2007A"/>
        </a:accent6>
        <a:hlink>
          <a:srgbClr val="000000"/>
        </a:hlink>
        <a:folHlink>
          <a:srgbClr val="000000"/>
        </a:folHlink>
      </a:clrScheme>
    </a:extraClrScheme>
    <a:extraClrScheme>
      <a:clrScheme name="TAURON_03">
        <a:dk1>
          <a:srgbClr val="707173"/>
        </a:dk1>
        <a:lt1>
          <a:srgbClr val="FFFFFF"/>
        </a:lt1>
        <a:dk2>
          <a:srgbClr val="E2007A"/>
        </a:dk2>
        <a:lt2>
          <a:srgbClr val="FFFFFF"/>
        </a:lt2>
        <a:accent1>
          <a:srgbClr val="4461A8"/>
        </a:accent1>
        <a:accent2>
          <a:srgbClr val="DCDB1D"/>
        </a:accent2>
        <a:accent3>
          <a:srgbClr val="FFED00"/>
        </a:accent3>
        <a:accent4>
          <a:srgbClr val="9B9B9B"/>
        </a:accent4>
        <a:accent5>
          <a:srgbClr val="AA036C"/>
        </a:accent5>
        <a:accent6>
          <a:srgbClr val="E2007A"/>
        </a:accent6>
        <a:hlink>
          <a:srgbClr val="000000"/>
        </a:hlink>
        <a:folHlink>
          <a:srgbClr val="000000"/>
        </a:folHlink>
      </a:clrScheme>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7CD3AAFDCA912488F651093C59168C9" ma:contentTypeVersion="10" ma:contentTypeDescription="Utwórz nowy dokument." ma:contentTypeScope="" ma:versionID="31dd74805f7c0376a1b68f7b4065c166">
  <xsd:schema xmlns:xsd="http://www.w3.org/2001/XMLSchema" xmlns:xs="http://www.w3.org/2001/XMLSchema" xmlns:p="http://schemas.microsoft.com/office/2006/metadata/properties" xmlns:ns3="d92c77a0-46cf-4226-b813-617581a66ca9" xmlns:ns4="94214d5f-f76b-4d3c-8854-dafa3d771b12" targetNamespace="http://schemas.microsoft.com/office/2006/metadata/properties" ma:root="true" ma:fieldsID="a66a2e8132c2aeeb3a278d69799a67a9" ns3:_="" ns4:_="">
    <xsd:import namespace="d92c77a0-46cf-4226-b813-617581a66ca9"/>
    <xsd:import namespace="94214d5f-f76b-4d3c-8854-dafa3d771b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c77a0-46cf-4226-b813-617581a66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14d5f-f76b-4d3c-8854-dafa3d771b12"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CA463-0263-4634-9C57-A3D4CF285B12}">
  <ds:schemaRefs>
    <ds:schemaRef ds:uri="http://purl.org/dc/terms/"/>
    <ds:schemaRef ds:uri="http://www.w3.org/XML/1998/namespace"/>
    <ds:schemaRef ds:uri="d92c77a0-46cf-4226-b813-617581a66ca9"/>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94214d5f-f76b-4d3c-8854-dafa3d771b12"/>
    <ds:schemaRef ds:uri="http://purl.org/dc/dcmitype/"/>
  </ds:schemaRefs>
</ds:datastoreItem>
</file>

<file path=customXml/itemProps2.xml><?xml version="1.0" encoding="utf-8"?>
<ds:datastoreItem xmlns:ds="http://schemas.openxmlformats.org/officeDocument/2006/customXml" ds:itemID="{587E467F-2B10-42FF-9596-CC01A22FF326}">
  <ds:schemaRefs>
    <ds:schemaRef ds:uri="http://schemas.microsoft.com/sharepoint/v3/contenttype/forms"/>
  </ds:schemaRefs>
</ds:datastoreItem>
</file>

<file path=customXml/itemProps3.xml><?xml version="1.0" encoding="utf-8"?>
<ds:datastoreItem xmlns:ds="http://schemas.openxmlformats.org/officeDocument/2006/customXml" ds:itemID="{D1D4D3C8-032C-47B6-8BE0-1848BB877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c77a0-46cf-4226-b813-617581a66ca9"/>
    <ds:schemaRef ds:uri="94214d5f-f76b-4d3c-8854-dafa3d771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29385</TotalTime>
  <Words>1542</Words>
  <Application>Microsoft Office PowerPoint</Application>
  <PresentationFormat>Pokaz na ekranie (4:3)</PresentationFormat>
  <Paragraphs>168</Paragraphs>
  <Slides>12</Slides>
  <Notes>2</Notes>
  <HiddenSlides>0</HiddenSlides>
  <MMClips>0</MMClips>
  <ScaleCrop>false</ScaleCrop>
  <HeadingPairs>
    <vt:vector size="8" baseType="variant">
      <vt:variant>
        <vt:lpstr>Używane czcionki</vt:lpstr>
      </vt:variant>
      <vt:variant>
        <vt:i4>5</vt:i4>
      </vt:variant>
      <vt:variant>
        <vt:lpstr>Motyw</vt:lpstr>
      </vt:variant>
      <vt:variant>
        <vt:i4>4</vt:i4>
      </vt:variant>
      <vt:variant>
        <vt:lpstr>Tytuły slajdów</vt:lpstr>
      </vt:variant>
      <vt:variant>
        <vt:i4>12</vt:i4>
      </vt:variant>
      <vt:variant>
        <vt:lpstr>Pokazy niestandardowe</vt:lpstr>
      </vt:variant>
      <vt:variant>
        <vt:i4>1</vt:i4>
      </vt:variant>
    </vt:vector>
  </HeadingPairs>
  <TitlesOfParts>
    <vt:vector size="22" baseType="lpstr">
      <vt:lpstr>Arial</vt:lpstr>
      <vt:lpstr>Calibri</vt:lpstr>
      <vt:lpstr>Calibri Light</vt:lpstr>
      <vt:lpstr>Titillium</vt:lpstr>
      <vt:lpstr>Titillium Web</vt:lpstr>
      <vt:lpstr>wzorzec Tauron</vt:lpstr>
      <vt:lpstr>Projekt niestandardowy</vt:lpstr>
      <vt:lpstr>1_wzorzec Tauron</vt:lpstr>
      <vt:lpstr>2_wzorzec Tauron</vt:lpstr>
      <vt:lpstr>Prezentacja programu PowerPoint</vt:lpstr>
      <vt:lpstr>Prezentacja programu PowerPoint</vt:lpstr>
      <vt:lpstr>Lokalizacja ZG Sobieski oraz ZG Janina</vt:lpstr>
      <vt:lpstr>Lokalizacja ZG Sobieski oraz ZG Janina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Pokaz niestandardowy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Michał Oszastowski</dc:creator>
  <cp:lastModifiedBy>Kucharczyk-Kwaśniewska Daria</cp:lastModifiedBy>
  <cp:revision>2271</cp:revision>
  <cp:lastPrinted>2023-01-04T09:52:21Z</cp:lastPrinted>
  <dcterms:created xsi:type="dcterms:W3CDTF">2009-09-21T16:56:00Z</dcterms:created>
  <dcterms:modified xsi:type="dcterms:W3CDTF">2023-01-04T10:48:17Z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0x01010027CD3AAFDCA912488F651093C59168C9</vt:lpwstr>
  </property>
</Properties>
</file>